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5"/>
  </p:notesMasterIdLst>
  <p:sldIdLst>
    <p:sldId id="256" r:id="rId2"/>
    <p:sldId id="261" r:id="rId3"/>
    <p:sldId id="258" r:id="rId4"/>
    <p:sldId id="300" r:id="rId5"/>
    <p:sldId id="307" r:id="rId6"/>
    <p:sldId id="306" r:id="rId7"/>
    <p:sldId id="301" r:id="rId8"/>
    <p:sldId id="309" r:id="rId9"/>
    <p:sldId id="308" r:id="rId10"/>
    <p:sldId id="310" r:id="rId11"/>
    <p:sldId id="302" r:id="rId12"/>
    <p:sldId id="311" r:id="rId13"/>
    <p:sldId id="312" r:id="rId14"/>
    <p:sldId id="313" r:id="rId15"/>
    <p:sldId id="303" r:id="rId16"/>
    <p:sldId id="315" r:id="rId17"/>
    <p:sldId id="314" r:id="rId18"/>
    <p:sldId id="316" r:id="rId19"/>
    <p:sldId id="305" r:id="rId20"/>
    <p:sldId id="317" r:id="rId21"/>
    <p:sldId id="319" r:id="rId22"/>
    <p:sldId id="320" r:id="rId23"/>
    <p:sldId id="268" r:id="rId24"/>
  </p:sldIdLst>
  <p:sldSz cx="18288000" cy="10287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61595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61595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61595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61595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61595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61595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61595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61595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61595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95E"/>
    <a:srgbClr val="35495E"/>
    <a:srgbClr val="2ECC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3"/>
  </p:normalViewPr>
  <p:slideViewPr>
    <p:cSldViewPr snapToGrid="0" snapToObjects="1">
      <p:cViewPr varScale="1">
        <p:scale>
          <a:sx n="78" d="100"/>
          <a:sy n="78" d="100"/>
        </p:scale>
        <p:origin x="3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8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kumimoji="0" lang="zh-CN" altLang="en-US"/>
          </a:p>
        </p:txBody>
      </p:sp>
      <p:sp>
        <p:nvSpPr>
          <p:cNvPr id="4505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方正兰亭纤黑_GBK" panose="02000000000000000000" charset="-122"/>
                <a:ea typeface="方正兰亭纤黑_GBK" panose="02000000000000000000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方正兰亭纤黑_GBK" panose="02000000000000000000" charset="-122"/>
                <a:ea typeface="方正兰亭纤黑_GBK" panose="02000000000000000000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方正兰亭纤黑_GBK" panose="02000000000000000000" charset="-122"/>
                <a:ea typeface="方正兰亭纤黑_GBK" panose="02000000000000000000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方正兰亭纤黑_GBK" panose="02000000000000000000" charset="-122"/>
                <a:ea typeface="方正兰亭纤黑_GBK" panose="02000000000000000000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方正兰亭纤黑_GBK" panose="02000000000000000000" charset="-122"/>
                <a:ea typeface="方正兰亭纤黑_GBK" panose="02000000000000000000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方正兰亭纤黑_GBK" panose="02000000000000000000" charset="-122"/>
                <a:ea typeface="方正兰亭纤黑_GBK" panose="02000000000000000000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方正兰亭纤黑_GBK" panose="02000000000000000000" charset="-122"/>
                <a:ea typeface="方正兰亭纤黑_GBK" panose="02000000000000000000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方正兰亭纤黑_GBK" panose="02000000000000000000" charset="-122"/>
                <a:ea typeface="方正兰亭纤黑_GBK" panose="02000000000000000000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方正兰亭纤黑_GBK" panose="02000000000000000000" charset="-122"/>
                <a:ea typeface="方正兰亭纤黑_GBK" panose="02000000000000000000" charset="-122"/>
              </a:defRPr>
            </a:lvl9pPr>
          </a:lstStyle>
          <a:p>
            <a:fld id="{C914B506-C888-48D5-8A63-5B0852F211A5}" type="slidenum">
              <a:rPr kumimoji="0" lang="zh-CN" altLang="en-US">
                <a:latin typeface="Calibri" panose="020F0502020204030204" pitchFamily="34" charset="0"/>
                <a:ea typeface="宋体" panose="02010600030101010101" pitchFamily="2" charset="-122"/>
              </a:rPr>
              <a:t>23</a:t>
            </a:fld>
            <a:endParaRPr kumimoji="0" lang="zh-CN" altLang="en-US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 hasCustomPrompt="1"/>
          </p:nvPr>
        </p:nvSpPr>
        <p:spPr>
          <a:xfrm>
            <a:off x="3625453" y="1727894"/>
            <a:ext cx="11037094" cy="3482579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 hasCustomPrompt="1"/>
          </p:nvPr>
        </p:nvSpPr>
        <p:spPr>
          <a:xfrm>
            <a:off x="3625453" y="5304234"/>
            <a:ext cx="11037094" cy="1192114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 hasCustomPrompt="1"/>
          </p:nvPr>
        </p:nvSpPr>
        <p:spPr>
          <a:xfrm>
            <a:off x="3625453" y="6710660"/>
            <a:ext cx="11037094" cy="495598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Helvetica" panose="020B0604020202030204"/>
                <a:ea typeface="Helvetica" panose="020B0604020202030204"/>
                <a:cs typeface="Helvetica" panose="020B0604020202030204"/>
                <a:sym typeface="Helvetica" panose="020B0604020202030204"/>
              </a:defRPr>
            </a:lvl1pPr>
          </a:lstStyle>
          <a:p>
            <a:r>
              <a:t>–Johnny Appleseed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 hasCustomPrompt="1"/>
          </p:nvPr>
        </p:nvSpPr>
        <p:spPr>
          <a:xfrm>
            <a:off x="3625453" y="4500264"/>
            <a:ext cx="11037094" cy="7239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000"/>
            </a:lvl1pPr>
          </a:lstStyle>
          <a:p>
            <a:r>
              <a:t>“Type a quote here.” 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2286000" y="0"/>
            <a:ext cx="13716000" cy="10287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sz="half" idx="13"/>
          </p:nvPr>
        </p:nvSpPr>
        <p:spPr>
          <a:xfrm>
            <a:off x="3980408" y="669726"/>
            <a:ext cx="10313790" cy="624185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 hasCustomPrompt="1"/>
          </p:nvPr>
        </p:nvSpPr>
        <p:spPr>
          <a:xfrm>
            <a:off x="3625453" y="7085707"/>
            <a:ext cx="11037094" cy="1500188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 hasCustomPrompt="1"/>
          </p:nvPr>
        </p:nvSpPr>
        <p:spPr>
          <a:xfrm>
            <a:off x="3625453" y="8639472"/>
            <a:ext cx="11037094" cy="1192114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xfrm>
            <a:off x="8950273" y="9751218"/>
            <a:ext cx="374060" cy="386557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 hasCustomPrompt="1"/>
          </p:nvPr>
        </p:nvSpPr>
        <p:spPr>
          <a:xfrm>
            <a:off x="3625453" y="3402210"/>
            <a:ext cx="11037094" cy="348258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9371707" y="669726"/>
            <a:ext cx="5625704" cy="867965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 hasCustomPrompt="1"/>
          </p:nvPr>
        </p:nvSpPr>
        <p:spPr>
          <a:xfrm>
            <a:off x="3290589" y="669726"/>
            <a:ext cx="5625704" cy="4205884"/>
          </a:xfrm>
          <a:prstGeom prst="rect">
            <a:avLst/>
          </a:prstGeom>
        </p:spPr>
        <p:txBody>
          <a:bodyPr anchor="b"/>
          <a:lstStyle>
            <a:lvl1pPr>
              <a:defRPr sz="6200"/>
            </a:lvl1pPr>
          </a:lstStyle>
          <a:p>
            <a:r>
              <a:t>Title Text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 hasCustomPrompt="1"/>
          </p:nvPr>
        </p:nvSpPr>
        <p:spPr>
          <a:xfrm>
            <a:off x="3290589" y="5022949"/>
            <a:ext cx="5625704" cy="4326434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quarter" idx="13"/>
          </p:nvPr>
        </p:nvSpPr>
        <p:spPr>
          <a:xfrm>
            <a:off x="9371707" y="2745878"/>
            <a:ext cx="5625704" cy="663029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quarter" idx="1" hasCustomPrompt="1"/>
          </p:nvPr>
        </p:nvSpPr>
        <p:spPr>
          <a:xfrm>
            <a:off x="3290589" y="2745878"/>
            <a:ext cx="5625704" cy="6630294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300"/>
              </a:spcBef>
              <a:defRPr sz="2800"/>
            </a:lvl1pPr>
            <a:lvl2pPr marL="685800" indent="-342900">
              <a:spcBef>
                <a:spcPts val="3300"/>
              </a:spcBef>
              <a:defRPr sz="2800"/>
            </a:lvl2pPr>
            <a:lvl3pPr marL="1028700" indent="-342900">
              <a:spcBef>
                <a:spcPts val="3300"/>
              </a:spcBef>
              <a:defRPr sz="2800"/>
            </a:lvl3pPr>
            <a:lvl4pPr marL="1371600" indent="-342900">
              <a:spcBef>
                <a:spcPts val="3300"/>
              </a:spcBef>
              <a:defRPr sz="2800"/>
            </a:lvl4pPr>
            <a:lvl5pPr marL="1714500" indent="-342900">
              <a:spcBef>
                <a:spcPts val="33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 hasCustomPrompt="1"/>
          </p:nvPr>
        </p:nvSpPr>
        <p:spPr>
          <a:xfrm>
            <a:off x="3290589" y="1339453"/>
            <a:ext cx="11706822" cy="7608094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9371707" y="5371206"/>
            <a:ext cx="5625704" cy="397817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9378265" y="937617"/>
            <a:ext cx="5625704" cy="397817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sz="half" idx="15"/>
          </p:nvPr>
        </p:nvSpPr>
        <p:spPr>
          <a:xfrm>
            <a:off x="3290589" y="937617"/>
            <a:ext cx="5625704" cy="841176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3290589" y="468808"/>
            <a:ext cx="11706822" cy="2277071"/>
          </a:xfrm>
          <a:prstGeom prst="rect">
            <a:avLst/>
          </a:prstGeom>
          <a:ln w="12700">
            <a:miter lim="400000"/>
          </a:ln>
        </p:spPr>
        <p:txBody>
          <a:bodyPr lIns="53578" tIns="53578" rIns="53578" bIns="53578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3290589" y="2745878"/>
            <a:ext cx="11706822" cy="6630294"/>
          </a:xfrm>
          <a:prstGeom prst="rect">
            <a:avLst/>
          </a:prstGeom>
          <a:ln w="12700">
            <a:miter lim="400000"/>
          </a:ln>
        </p:spPr>
        <p:txBody>
          <a:bodyPr lIns="53578" tIns="53578" rIns="53578" bIns="53578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8950273" y="9757916"/>
            <a:ext cx="374060" cy="386557"/>
          </a:xfrm>
          <a:prstGeom prst="rect">
            <a:avLst/>
          </a:prstGeom>
          <a:ln w="12700">
            <a:miter lim="400000"/>
          </a:ln>
        </p:spPr>
        <p:txBody>
          <a:bodyPr wrap="none" lIns="53578" tIns="53578" rIns="53578" bIns="53578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6159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6159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6159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6159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6159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6159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6159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6159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6159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615950" rtl="0" latinLnBrk="0">
        <a:lnSpc>
          <a:spcPct val="100000"/>
        </a:lnSpc>
        <a:spcBef>
          <a:spcPts val="4400"/>
        </a:spcBef>
        <a:spcAft>
          <a:spcPts val="0"/>
        </a:spcAft>
        <a:buClrTx/>
        <a:buSzPct val="75000"/>
        <a:buFontTx/>
        <a:buChar char="•"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615950" rtl="0" latinLnBrk="0">
        <a:lnSpc>
          <a:spcPct val="100000"/>
        </a:lnSpc>
        <a:spcBef>
          <a:spcPts val="4400"/>
        </a:spcBef>
        <a:spcAft>
          <a:spcPts val="0"/>
        </a:spcAft>
        <a:buClrTx/>
        <a:buSzPct val="75000"/>
        <a:buFontTx/>
        <a:buChar char="•"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615950" rtl="0" latinLnBrk="0">
        <a:lnSpc>
          <a:spcPct val="100000"/>
        </a:lnSpc>
        <a:spcBef>
          <a:spcPts val="4400"/>
        </a:spcBef>
        <a:spcAft>
          <a:spcPts val="0"/>
        </a:spcAft>
        <a:buClrTx/>
        <a:buSzPct val="75000"/>
        <a:buFontTx/>
        <a:buChar char="•"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615950" rtl="0" latinLnBrk="0">
        <a:lnSpc>
          <a:spcPct val="100000"/>
        </a:lnSpc>
        <a:spcBef>
          <a:spcPts val="4400"/>
        </a:spcBef>
        <a:spcAft>
          <a:spcPts val="0"/>
        </a:spcAft>
        <a:buClrTx/>
        <a:buSzPct val="75000"/>
        <a:buFontTx/>
        <a:buChar char="•"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615950" rtl="0" latinLnBrk="0">
        <a:lnSpc>
          <a:spcPct val="100000"/>
        </a:lnSpc>
        <a:spcBef>
          <a:spcPts val="4400"/>
        </a:spcBef>
        <a:spcAft>
          <a:spcPts val="0"/>
        </a:spcAft>
        <a:buClrTx/>
        <a:buSzPct val="75000"/>
        <a:buFontTx/>
        <a:buChar char="•"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615950" rtl="0" latinLnBrk="0">
        <a:lnSpc>
          <a:spcPct val="100000"/>
        </a:lnSpc>
        <a:spcBef>
          <a:spcPts val="4400"/>
        </a:spcBef>
        <a:spcAft>
          <a:spcPts val="0"/>
        </a:spcAft>
        <a:buClrTx/>
        <a:buSzPct val="75000"/>
        <a:buFontTx/>
        <a:buChar char="•"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615950" rtl="0" latinLnBrk="0">
        <a:lnSpc>
          <a:spcPct val="100000"/>
        </a:lnSpc>
        <a:spcBef>
          <a:spcPts val="4400"/>
        </a:spcBef>
        <a:spcAft>
          <a:spcPts val="0"/>
        </a:spcAft>
        <a:buClrTx/>
        <a:buSzPct val="75000"/>
        <a:buFontTx/>
        <a:buChar char="•"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615950" rtl="0" latinLnBrk="0">
        <a:lnSpc>
          <a:spcPct val="100000"/>
        </a:lnSpc>
        <a:spcBef>
          <a:spcPts val="4400"/>
        </a:spcBef>
        <a:spcAft>
          <a:spcPts val="0"/>
        </a:spcAft>
        <a:buClrTx/>
        <a:buSzPct val="75000"/>
        <a:buFontTx/>
        <a:buChar char="•"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615950" rtl="0" latinLnBrk="0">
        <a:lnSpc>
          <a:spcPct val="100000"/>
        </a:lnSpc>
        <a:spcBef>
          <a:spcPts val="4400"/>
        </a:spcBef>
        <a:spcAft>
          <a:spcPts val="0"/>
        </a:spcAft>
        <a:buClrTx/>
        <a:buSzPct val="75000"/>
        <a:buFontTx/>
        <a:buChar char="•"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6159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6159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6159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6159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6159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6159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6159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6159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6159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j.toutiao.com/q/43349/Z270d7c1/9ccc/#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/>
        </p:nvSpPr>
        <p:spPr>
          <a:xfrm>
            <a:off x="7162154" y="6370122"/>
            <a:ext cx="3071850" cy="723756"/>
          </a:xfrm>
          <a:prstGeom prst="rect">
            <a:avLst/>
          </a:prstGeom>
          <a:ln w="12700">
            <a:miter lim="400000"/>
          </a:ln>
        </p:spPr>
        <p:txBody>
          <a:bodyPr wrap="square" lIns="53578" tIns="53578" rIns="53578" bIns="53578" anchor="ctr">
            <a:spAutoFit/>
          </a:bodyPr>
          <a:lstStyle/>
          <a:p>
            <a:pPr defTabSz="457200">
              <a:defRPr sz="2500">
                <a:solidFill>
                  <a:srgbClr val="F2F2F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pPr>
            <a:r>
              <a:rPr lang="en-US" sz="4000" b="1" dirty="0" err="1">
                <a:solidFill>
                  <a:srgbClr val="FF0000"/>
                </a:solidFill>
              </a:rPr>
              <a:t>XXX</a:t>
            </a:r>
            <a:r>
              <a:rPr sz="4000" b="1" dirty="0" err="1">
                <a:solidFill>
                  <a:srgbClr val="FF0000"/>
                </a:solidFill>
              </a:rPr>
              <a:t>公司</a:t>
            </a:r>
            <a:endParaRPr sz="4000" dirty="0">
              <a:solidFill>
                <a:srgbClr val="FF0000"/>
              </a:solidFill>
            </a:endParaRPr>
          </a:p>
        </p:txBody>
      </p:sp>
      <p:sp>
        <p:nvSpPr>
          <p:cNvPr id="123" name="Shape 123"/>
          <p:cNvSpPr/>
          <p:nvPr/>
        </p:nvSpPr>
        <p:spPr>
          <a:xfrm>
            <a:off x="2153297" y="7515440"/>
            <a:ext cx="13089563" cy="1647085"/>
          </a:xfrm>
          <a:prstGeom prst="rect">
            <a:avLst/>
          </a:prstGeom>
          <a:ln w="12700">
            <a:miter lim="400000"/>
          </a:ln>
        </p:spPr>
        <p:txBody>
          <a:bodyPr wrap="square" lIns="53578" tIns="53578" rIns="53578" bIns="53578" anchor="ctr">
            <a:spAutoFit/>
          </a:bodyPr>
          <a:lstStyle>
            <a:lvl1pPr algn="l" defTabSz="457200">
              <a:defRPr sz="2500">
                <a:solidFill>
                  <a:srgbClr val="00BA63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lvl1pPr>
          </a:lstStyle>
          <a:p>
            <a:pPr algn="ctr"/>
            <a:r>
              <a:rPr lang="zh-CN" altLang="en-US" dirty="0">
                <a:solidFill>
                  <a:schemeClr val="tx1"/>
                </a:solidFill>
              </a:rPr>
              <a:t>产品经理</a:t>
            </a:r>
            <a:r>
              <a:rPr lang="en-US" altLang="zh-CN" dirty="0">
                <a:solidFill>
                  <a:schemeClr val="tx1"/>
                </a:solidFill>
              </a:rPr>
              <a:t>/</a:t>
            </a:r>
            <a:r>
              <a:rPr lang="zh-CN" altLang="en-US" dirty="0">
                <a:solidFill>
                  <a:schemeClr val="tx1"/>
                </a:solidFill>
              </a:rPr>
              <a:t>提交人</a:t>
            </a:r>
            <a:r>
              <a:rPr dirty="0">
                <a:solidFill>
                  <a:srgbClr val="FF0000"/>
                </a:solidFill>
              </a:rPr>
              <a:t>：</a:t>
            </a:r>
            <a:r>
              <a:rPr lang="en-US" dirty="0">
                <a:solidFill>
                  <a:srgbClr val="FF0000"/>
                </a:solidFill>
              </a:rPr>
              <a:t>XX</a:t>
            </a:r>
          </a:p>
          <a:p>
            <a:pPr algn="ctr"/>
            <a:endParaRPr lang="en-US" dirty="0">
              <a:solidFill>
                <a:srgbClr val="FF0000"/>
              </a:solidFill>
            </a:endParaRPr>
          </a:p>
          <a:p>
            <a:pPr algn="ctr"/>
            <a:r>
              <a:rPr lang="zh-CN" altLang="en-US" dirty="0">
                <a:solidFill>
                  <a:srgbClr val="FF0000"/>
                </a:solidFill>
              </a:rPr>
              <a:t>请点击以下链接填写商务</a:t>
            </a:r>
            <a:r>
              <a:rPr lang="en-US" altLang="zh-CN" dirty="0">
                <a:solidFill>
                  <a:srgbClr val="FF0000"/>
                </a:solidFill>
              </a:rPr>
              <a:t>/</a:t>
            </a:r>
            <a:r>
              <a:rPr lang="zh-CN" altLang="en-US" dirty="0">
                <a:solidFill>
                  <a:srgbClr val="FF0000"/>
                </a:solidFill>
              </a:rPr>
              <a:t>业务对接人，产品对接人，技术对接人，平台合作诉求等调研问卷</a:t>
            </a:r>
            <a:endParaRPr lang="en-US" altLang="zh-CN" dirty="0">
              <a:solidFill>
                <a:srgbClr val="FF0000"/>
              </a:solidFill>
            </a:endParaRPr>
          </a:p>
          <a:p>
            <a:pPr algn="ctr"/>
            <a:r>
              <a:rPr lang="en" altLang="zh-CN" dirty="0">
                <a:hlinkClick r:id="rId2"/>
              </a:rPr>
              <a:t>https://</a:t>
            </a:r>
            <a:r>
              <a:rPr lang="en" altLang="zh-CN" dirty="0" err="1">
                <a:hlinkClick r:id="rId2"/>
              </a:rPr>
              <a:t>wj.toutiao.com</a:t>
            </a:r>
            <a:r>
              <a:rPr lang="en" altLang="zh-CN" dirty="0">
                <a:hlinkClick r:id="rId2"/>
              </a:rPr>
              <a:t>/q/43349/Z270d7c1/9ccc/#/</a:t>
            </a:r>
            <a:endParaRPr dirty="0"/>
          </a:p>
        </p:txBody>
      </p:sp>
      <p:sp>
        <p:nvSpPr>
          <p:cNvPr id="125" name="Shape 125"/>
          <p:cNvSpPr/>
          <p:nvPr/>
        </p:nvSpPr>
        <p:spPr>
          <a:xfrm>
            <a:off x="2785004" y="3762228"/>
            <a:ext cx="11826154" cy="1585530"/>
          </a:xfrm>
          <a:prstGeom prst="rect">
            <a:avLst/>
          </a:prstGeom>
          <a:ln w="12700">
            <a:miter lim="400000"/>
          </a:ln>
        </p:spPr>
        <p:txBody>
          <a:bodyPr wrap="none" lIns="53578" tIns="53578" rIns="53578" bIns="53578" anchor="ctr">
            <a:spAutoFit/>
          </a:bodyPr>
          <a:lstStyle>
            <a:lvl1pPr defTabSz="457200">
              <a:defRPr sz="18000" b="1">
                <a:solidFill>
                  <a:srgbClr val="00BA63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lvl1pPr>
          </a:lstStyle>
          <a:p>
            <a:r>
              <a:rPr sz="9600" dirty="0">
                <a:solidFill>
                  <a:schemeClr val="tx1"/>
                </a:solidFill>
              </a:rPr>
              <a:t>MRD</a:t>
            </a:r>
            <a:r>
              <a:rPr lang="zh-CN" altLang="en-US" sz="9600" dirty="0">
                <a:solidFill>
                  <a:schemeClr val="tx1"/>
                </a:solidFill>
              </a:rPr>
              <a:t>市场需求说明书</a:t>
            </a:r>
            <a:endParaRPr sz="9600" dirty="0">
              <a:solidFill>
                <a:schemeClr val="tx1"/>
              </a:solidFill>
            </a:endParaRPr>
          </a:p>
        </p:txBody>
      </p:sp>
      <p:sp>
        <p:nvSpPr>
          <p:cNvPr id="126" name="Shape 126"/>
          <p:cNvSpPr/>
          <p:nvPr/>
        </p:nvSpPr>
        <p:spPr>
          <a:xfrm>
            <a:off x="6146499" y="1642592"/>
            <a:ext cx="5103160" cy="1570141"/>
          </a:xfrm>
          <a:prstGeom prst="rect">
            <a:avLst/>
          </a:prstGeom>
          <a:ln w="12700">
            <a:miter lim="400000"/>
          </a:ln>
        </p:spPr>
        <p:txBody>
          <a:bodyPr wrap="none" lIns="53578" tIns="53578" rIns="53578" bIns="53578" anchor="ctr">
            <a:spAutoFit/>
          </a:bodyPr>
          <a:lstStyle>
            <a:lvl1pPr defTabSz="457200">
              <a:defRPr sz="9500" b="1">
                <a:solidFill>
                  <a:srgbClr val="00BA63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lvl1pPr>
          </a:lstStyle>
          <a:p>
            <a:r>
              <a:rPr lang="en-US" dirty="0" err="1">
                <a:solidFill>
                  <a:srgbClr val="FF0000"/>
                </a:solidFill>
              </a:rPr>
              <a:t>XXX产品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026F3207-90AB-EF43-9F50-984E599BB5EA}"/>
              </a:ext>
            </a:extLst>
          </p:cNvPr>
          <p:cNvSpPr txBox="1"/>
          <p:nvPr/>
        </p:nvSpPr>
        <p:spPr>
          <a:xfrm>
            <a:off x="531887" y="811899"/>
            <a:ext cx="2365231" cy="66220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3578" tIns="53578" rIns="53578" bIns="53578" numCol="1" spcCol="38100" rtlCol="0" anchor="ctr">
            <a:spAutoFit/>
          </a:bodyPr>
          <a:lstStyle/>
          <a:p>
            <a:pPr marL="0" marR="0" indent="0" algn="ctr" defTabSz="61595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36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公司</a:t>
            </a:r>
            <a:r>
              <a:rPr kumimoji="0" lang="en-US" altLang="zh-CN" sz="36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LOGO</a:t>
            </a:r>
            <a:endParaRPr kumimoji="0" lang="zh-CN" altLang="en-US" sz="36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/>
        </p:nvSpPr>
        <p:spPr>
          <a:xfrm>
            <a:off x="187424" y="471487"/>
            <a:ext cx="694482" cy="704057"/>
          </a:xfrm>
          <a:prstGeom prst="rect">
            <a:avLst/>
          </a:prstGeom>
          <a:ln w="12700">
            <a:miter lim="400000"/>
          </a:ln>
        </p:spPr>
        <p:txBody>
          <a:bodyPr wrap="none" lIns="53578" tIns="53578" rIns="53578" bIns="53578" anchor="ctr">
            <a:spAutoFit/>
          </a:bodyPr>
          <a:lstStyle>
            <a:lvl1pPr>
              <a:defRPr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lvl1pPr>
          </a:lstStyle>
          <a:p>
            <a:r>
              <a:t>#1</a:t>
            </a:r>
          </a:p>
        </p:txBody>
      </p:sp>
      <p:sp>
        <p:nvSpPr>
          <p:cNvPr id="31" name="Rectangle 4"/>
          <p:cNvSpPr txBox="1">
            <a:spLocks noChangeArrowheads="1"/>
          </p:cNvSpPr>
          <p:nvPr/>
        </p:nvSpPr>
        <p:spPr bwMode="auto">
          <a:xfrm>
            <a:off x="550136" y="2443769"/>
            <a:ext cx="12289155" cy="1415768"/>
          </a:xfrm>
          <a:prstGeom prst="rect">
            <a:avLst/>
          </a:prstGeom>
          <a:noFill/>
          <a:ln>
            <a:noFill/>
          </a:ln>
        </p:spPr>
        <p:txBody>
          <a:bodyPr wrap="square" lIns="121917" tIns="60958" rIns="121917" bIns="60958">
            <a:spAutoFit/>
          </a:bodyPr>
          <a:lstStyle>
            <a:defPPr>
              <a:defRPr lang="zh-CN"/>
            </a:defPPr>
            <a:lvl1pPr>
              <a:defRPr kumimoji="1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  <a:lvl2pPr marL="742950" indent="-28575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2pPr>
            <a:lvl3pPr marL="40005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3pPr>
            <a:lvl4pPr marL="160020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4pPr>
            <a:lvl5pPr marL="205740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9pPr>
          </a:lstStyle>
          <a:p>
            <a:pPr algn="l"/>
            <a:r>
              <a:rPr lang="en-US" altLang="zh-CN" sz="2800" dirty="0">
                <a:solidFill>
                  <a:srgbClr val="34495E"/>
                </a:solidFill>
              </a:rPr>
              <a:t>XX</a:t>
            </a:r>
            <a:r>
              <a:rPr lang="zh-CN" altLang="en-US" sz="2800" dirty="0">
                <a:solidFill>
                  <a:srgbClr val="34495E"/>
                </a:solidFill>
              </a:rPr>
              <a:t>方案针对的客户服务价值（）：</a:t>
            </a:r>
            <a:endParaRPr lang="en-US" altLang="zh-CN" sz="2800" dirty="0">
              <a:solidFill>
                <a:srgbClr val="34495E"/>
              </a:solidFill>
            </a:endParaRPr>
          </a:p>
          <a:p>
            <a:pPr algn="l"/>
            <a:endParaRPr lang="en-US" altLang="zh-CN" sz="2800" dirty="0">
              <a:solidFill>
                <a:srgbClr val="34495E"/>
              </a:solidFill>
              <a:sym typeface="微软雅黑" panose="020B0503020204020204" charset="-122"/>
            </a:endParaRPr>
          </a:p>
          <a:p>
            <a:pPr algn="l"/>
            <a:r>
              <a:rPr lang="zh-CN" altLang="en-US" sz="2800" dirty="0">
                <a:solidFill>
                  <a:srgbClr val="34495E"/>
                </a:solidFill>
                <a:sym typeface="微软雅黑" panose="020B0503020204020204" charset="-122"/>
              </a:rPr>
              <a:t>请</a:t>
            </a:r>
            <a:r>
              <a:rPr lang="zh-CN" altLang="en-US" sz="2800" dirty="0">
                <a:solidFill>
                  <a:srgbClr val="34495E"/>
                </a:solidFill>
              </a:rPr>
              <a:t>描述业务数据，如年度减少</a:t>
            </a:r>
            <a:r>
              <a:rPr lang="en-US" altLang="zh-CN" sz="2800" dirty="0">
                <a:solidFill>
                  <a:srgbClr val="34495E"/>
                </a:solidFill>
              </a:rPr>
              <a:t>10</a:t>
            </a:r>
            <a:r>
              <a:rPr lang="zh-CN" altLang="en-US" sz="2800" dirty="0">
                <a:solidFill>
                  <a:srgbClr val="34495E"/>
                </a:solidFill>
              </a:rPr>
              <a:t>个售后客服人员，人力成本减少</a:t>
            </a:r>
            <a:r>
              <a:rPr lang="en-US" altLang="zh-CN" sz="2800" dirty="0">
                <a:solidFill>
                  <a:srgbClr val="34495E"/>
                </a:solidFill>
              </a:rPr>
              <a:t>50</a:t>
            </a:r>
            <a:r>
              <a:rPr lang="zh-CN" altLang="en-US" sz="2800" dirty="0">
                <a:solidFill>
                  <a:srgbClr val="34495E"/>
                </a:solidFill>
              </a:rPr>
              <a:t>万；</a:t>
            </a:r>
            <a:endParaRPr lang="zh-CN" altLang="en-US" sz="2800" dirty="0">
              <a:solidFill>
                <a:srgbClr val="34495E"/>
              </a:solidFill>
              <a:sym typeface="微软雅黑" panose="020B0503020204020204" charset="-122"/>
            </a:endParaRPr>
          </a:p>
        </p:txBody>
      </p:sp>
      <p:sp>
        <p:nvSpPr>
          <p:cNvPr id="32" name="Text Box 67">
            <a:extLst>
              <a:ext uri="{FF2B5EF4-FFF2-40B4-BE49-F238E27FC236}">
                <a16:creationId xmlns:a16="http://schemas.microsoft.com/office/drawing/2014/main" id="{F1FC6861-8239-2046-89B3-F54F042DFF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542" y="473379"/>
            <a:ext cx="934957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4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XX</a:t>
            </a:r>
            <a:r>
              <a:rPr lang="zh-CN" altLang="en-US" sz="4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公司业务方案解决的客户问题</a:t>
            </a:r>
            <a:endParaRPr lang="zh-CN" altLang="en-US" sz="48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531945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ldLvl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130">
            <a:extLst>
              <a:ext uri="{FF2B5EF4-FFF2-40B4-BE49-F238E27FC236}">
                <a16:creationId xmlns:a16="http://schemas.microsoft.com/office/drawing/2014/main" id="{28DA71DC-0DCC-2F41-9A61-98C477FEB7C0}"/>
              </a:ext>
            </a:extLst>
          </p:cNvPr>
          <p:cNvSpPr/>
          <p:nvPr/>
        </p:nvSpPr>
        <p:spPr>
          <a:xfrm>
            <a:off x="4691686" y="4405883"/>
            <a:ext cx="8277105" cy="1031532"/>
          </a:xfrm>
          <a:prstGeom prst="rect">
            <a:avLst/>
          </a:prstGeom>
          <a:ln w="12700">
            <a:miter lim="400000"/>
          </a:ln>
        </p:spPr>
        <p:txBody>
          <a:bodyPr wrap="none" lIns="53578" tIns="53578" rIns="53578" bIns="53578" anchor="ctr">
            <a:spAutoFit/>
          </a:bodyPr>
          <a:lstStyle>
            <a:lvl1pPr algn="l">
              <a:defRPr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lvl1pPr>
          </a:lstStyle>
          <a:p>
            <a:r>
              <a:rPr lang="en-US" altLang="zh-CN" sz="6000" dirty="0">
                <a:solidFill>
                  <a:schemeClr val="tx1"/>
                </a:solidFill>
              </a:rPr>
              <a:t>3</a:t>
            </a:r>
            <a:r>
              <a:rPr lang="zh-CN" altLang="en-US" sz="6000" dirty="0">
                <a:solidFill>
                  <a:schemeClr val="tx1"/>
                </a:solidFill>
              </a:rPr>
              <a:t>、市场推广和规模预估</a:t>
            </a:r>
            <a:endParaRPr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070543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/>
        </p:nvSpPr>
        <p:spPr>
          <a:xfrm>
            <a:off x="187424" y="471487"/>
            <a:ext cx="694482" cy="704057"/>
          </a:xfrm>
          <a:prstGeom prst="rect">
            <a:avLst/>
          </a:prstGeom>
          <a:ln w="12700">
            <a:miter lim="400000"/>
          </a:ln>
        </p:spPr>
        <p:txBody>
          <a:bodyPr wrap="none" lIns="53578" tIns="53578" rIns="53578" bIns="53578" anchor="ctr">
            <a:spAutoFit/>
          </a:bodyPr>
          <a:lstStyle>
            <a:lvl1pPr>
              <a:defRPr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lvl1pPr>
          </a:lstStyle>
          <a:p>
            <a:r>
              <a:t>#1</a:t>
            </a:r>
          </a:p>
        </p:txBody>
      </p:sp>
      <p:sp>
        <p:nvSpPr>
          <p:cNvPr id="31" name="Rectangle 4"/>
          <p:cNvSpPr txBox="1">
            <a:spLocks noChangeArrowheads="1"/>
          </p:cNvSpPr>
          <p:nvPr/>
        </p:nvSpPr>
        <p:spPr bwMode="auto">
          <a:xfrm>
            <a:off x="550136" y="2443769"/>
            <a:ext cx="12289155" cy="1415768"/>
          </a:xfrm>
          <a:prstGeom prst="rect">
            <a:avLst/>
          </a:prstGeom>
          <a:noFill/>
          <a:ln>
            <a:noFill/>
          </a:ln>
        </p:spPr>
        <p:txBody>
          <a:bodyPr wrap="square" lIns="121917" tIns="60958" rIns="121917" bIns="60958">
            <a:spAutoFit/>
          </a:bodyPr>
          <a:lstStyle>
            <a:defPPr>
              <a:defRPr lang="zh-CN"/>
            </a:defPPr>
            <a:lvl1pPr>
              <a:defRPr kumimoji="1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  <a:lvl2pPr marL="742950" indent="-28575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2pPr>
            <a:lvl3pPr marL="40005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3pPr>
            <a:lvl4pPr marL="160020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4pPr>
            <a:lvl5pPr marL="205740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9pPr>
          </a:lstStyle>
          <a:p>
            <a:pPr algn="l"/>
            <a:r>
              <a:rPr lang="en-US" altLang="zh-CN" sz="2800" dirty="0">
                <a:solidFill>
                  <a:srgbClr val="34495E"/>
                </a:solidFill>
              </a:rPr>
              <a:t>XX</a:t>
            </a:r>
            <a:r>
              <a:rPr lang="zh-CN" altLang="en-US" sz="2800" dirty="0">
                <a:solidFill>
                  <a:srgbClr val="34495E"/>
                </a:solidFill>
              </a:rPr>
              <a:t>方案针对的目标客户及市场：</a:t>
            </a:r>
            <a:endParaRPr lang="en-US" altLang="zh-CN" sz="2800" dirty="0">
              <a:solidFill>
                <a:srgbClr val="34495E"/>
              </a:solidFill>
            </a:endParaRPr>
          </a:p>
          <a:p>
            <a:pPr algn="l"/>
            <a:endParaRPr lang="en-US" altLang="zh-CN" sz="2800" dirty="0">
              <a:solidFill>
                <a:srgbClr val="34495E"/>
              </a:solidFill>
            </a:endParaRPr>
          </a:p>
          <a:p>
            <a:pPr algn="l"/>
            <a:r>
              <a:rPr lang="zh-CN" altLang="en-US" sz="2800" dirty="0">
                <a:solidFill>
                  <a:srgbClr val="34495E"/>
                </a:solidFill>
              </a:rPr>
              <a:t>如日均发货单量在</a:t>
            </a:r>
            <a:r>
              <a:rPr lang="en-US" altLang="zh-CN" sz="2800" dirty="0">
                <a:solidFill>
                  <a:srgbClr val="34495E"/>
                </a:solidFill>
              </a:rPr>
              <a:t>200</a:t>
            </a:r>
            <a:r>
              <a:rPr lang="zh-CN" altLang="en-US" sz="2800" dirty="0">
                <a:solidFill>
                  <a:srgbClr val="34495E"/>
                </a:solidFill>
              </a:rPr>
              <a:t>单以上的电商卖家</a:t>
            </a:r>
            <a:endParaRPr lang="en-US" altLang="zh-CN" sz="2800" dirty="0">
              <a:solidFill>
                <a:srgbClr val="34495E"/>
              </a:solidFill>
            </a:endParaRPr>
          </a:p>
        </p:txBody>
      </p:sp>
      <p:sp>
        <p:nvSpPr>
          <p:cNvPr id="32" name="Text Box 67">
            <a:extLst>
              <a:ext uri="{FF2B5EF4-FFF2-40B4-BE49-F238E27FC236}">
                <a16:creationId xmlns:a16="http://schemas.microsoft.com/office/drawing/2014/main" id="{F1FC6861-8239-2046-89B3-F54F042DFF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541" y="473379"/>
            <a:ext cx="1034561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4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XX</a:t>
            </a:r>
            <a:r>
              <a:rPr lang="zh-CN" altLang="en-US" sz="4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公司业务市场定位和客户规模预估</a:t>
            </a:r>
            <a:endParaRPr lang="zh-CN" altLang="en-US" sz="48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758511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ldLvl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/>
        </p:nvSpPr>
        <p:spPr>
          <a:xfrm>
            <a:off x="187424" y="471487"/>
            <a:ext cx="694482" cy="704057"/>
          </a:xfrm>
          <a:prstGeom prst="rect">
            <a:avLst/>
          </a:prstGeom>
          <a:ln w="12700">
            <a:miter lim="400000"/>
          </a:ln>
        </p:spPr>
        <p:txBody>
          <a:bodyPr wrap="none" lIns="53578" tIns="53578" rIns="53578" bIns="53578" anchor="ctr">
            <a:spAutoFit/>
          </a:bodyPr>
          <a:lstStyle>
            <a:lvl1pPr>
              <a:defRPr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lvl1pPr>
          </a:lstStyle>
          <a:p>
            <a:r>
              <a:t>#1</a:t>
            </a:r>
          </a:p>
        </p:txBody>
      </p:sp>
      <p:sp>
        <p:nvSpPr>
          <p:cNvPr id="31" name="Rectangle 4"/>
          <p:cNvSpPr txBox="1">
            <a:spLocks noChangeArrowheads="1"/>
          </p:cNvSpPr>
          <p:nvPr/>
        </p:nvSpPr>
        <p:spPr bwMode="auto">
          <a:xfrm>
            <a:off x="550136" y="2443769"/>
            <a:ext cx="12289155" cy="1415768"/>
          </a:xfrm>
          <a:prstGeom prst="rect">
            <a:avLst/>
          </a:prstGeom>
          <a:noFill/>
          <a:ln>
            <a:noFill/>
          </a:ln>
        </p:spPr>
        <p:txBody>
          <a:bodyPr wrap="square" lIns="121917" tIns="60958" rIns="121917" bIns="60958">
            <a:spAutoFit/>
          </a:bodyPr>
          <a:lstStyle>
            <a:defPPr>
              <a:defRPr lang="zh-CN"/>
            </a:defPPr>
            <a:lvl1pPr>
              <a:defRPr kumimoji="1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  <a:lvl2pPr marL="742950" indent="-28575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2pPr>
            <a:lvl3pPr marL="40005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3pPr>
            <a:lvl4pPr marL="160020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4pPr>
            <a:lvl5pPr marL="205740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9pPr>
          </a:lstStyle>
          <a:p>
            <a:pPr algn="l"/>
            <a:r>
              <a:rPr lang="en-US" altLang="zh-CN" sz="2800" dirty="0">
                <a:solidFill>
                  <a:srgbClr val="34495E"/>
                </a:solidFill>
              </a:rPr>
              <a:t>XX</a:t>
            </a:r>
            <a:r>
              <a:rPr lang="zh-CN" altLang="en-US" sz="2800" dirty="0">
                <a:solidFill>
                  <a:srgbClr val="34495E"/>
                </a:solidFill>
              </a:rPr>
              <a:t>方案针对的现有客户情况：</a:t>
            </a:r>
            <a:endParaRPr lang="en-US" altLang="zh-CN" sz="2800" dirty="0">
              <a:solidFill>
                <a:srgbClr val="34495E"/>
              </a:solidFill>
            </a:endParaRPr>
          </a:p>
          <a:p>
            <a:pPr algn="l"/>
            <a:endParaRPr lang="en-US" altLang="zh-CN" sz="2800" dirty="0">
              <a:solidFill>
                <a:srgbClr val="34495E"/>
              </a:solidFill>
            </a:endParaRPr>
          </a:p>
          <a:p>
            <a:pPr algn="l"/>
            <a:r>
              <a:rPr lang="zh-CN" altLang="en-US" sz="2800" dirty="0">
                <a:solidFill>
                  <a:srgbClr val="34495E"/>
                </a:solidFill>
              </a:rPr>
              <a:t>如淘宝</a:t>
            </a:r>
            <a:r>
              <a:rPr lang="en-US" altLang="zh-CN" sz="2800" dirty="0">
                <a:solidFill>
                  <a:srgbClr val="34495E"/>
                </a:solidFill>
              </a:rPr>
              <a:t>/</a:t>
            </a:r>
            <a:r>
              <a:rPr lang="zh-CN" altLang="en-US" sz="2800" dirty="0">
                <a:solidFill>
                  <a:srgbClr val="34495E"/>
                </a:solidFill>
              </a:rPr>
              <a:t>天猫</a:t>
            </a:r>
            <a:r>
              <a:rPr lang="en-US" altLang="zh-CN" sz="2800" dirty="0">
                <a:solidFill>
                  <a:srgbClr val="34495E"/>
                </a:solidFill>
              </a:rPr>
              <a:t>/</a:t>
            </a:r>
            <a:r>
              <a:rPr lang="zh-CN" altLang="en-US" sz="2800" dirty="0">
                <a:solidFill>
                  <a:srgbClr val="34495E"/>
                </a:solidFill>
              </a:rPr>
              <a:t>拼多多</a:t>
            </a:r>
            <a:r>
              <a:rPr lang="en-US" altLang="zh-CN" sz="2800" dirty="0">
                <a:solidFill>
                  <a:srgbClr val="34495E"/>
                </a:solidFill>
              </a:rPr>
              <a:t>/</a:t>
            </a:r>
            <a:r>
              <a:rPr lang="zh-CN" altLang="en-US" sz="2800" dirty="0">
                <a:solidFill>
                  <a:srgbClr val="34495E"/>
                </a:solidFill>
              </a:rPr>
              <a:t>京东等电商平台已服务客户数，客户年度销售情况等；</a:t>
            </a:r>
            <a:endParaRPr lang="en-US" altLang="zh-CN" sz="2800" dirty="0">
              <a:solidFill>
                <a:srgbClr val="34495E"/>
              </a:solidFill>
            </a:endParaRPr>
          </a:p>
        </p:txBody>
      </p:sp>
      <p:sp>
        <p:nvSpPr>
          <p:cNvPr id="5" name="Text Box 67">
            <a:extLst>
              <a:ext uri="{FF2B5EF4-FFF2-40B4-BE49-F238E27FC236}">
                <a16:creationId xmlns:a16="http://schemas.microsoft.com/office/drawing/2014/main" id="{E88EC90D-979D-7E42-9514-A95C21C0D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541" y="473379"/>
            <a:ext cx="1034561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4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XX</a:t>
            </a:r>
            <a:r>
              <a:rPr lang="zh-CN" altLang="en-US" sz="4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公司业务市场定位和客户规模预估</a:t>
            </a:r>
            <a:endParaRPr lang="zh-CN" altLang="en-US" sz="48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16439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/>
        </p:nvSpPr>
        <p:spPr>
          <a:xfrm>
            <a:off x="187424" y="471487"/>
            <a:ext cx="694482" cy="704057"/>
          </a:xfrm>
          <a:prstGeom prst="rect">
            <a:avLst/>
          </a:prstGeom>
          <a:ln w="12700">
            <a:miter lim="400000"/>
          </a:ln>
        </p:spPr>
        <p:txBody>
          <a:bodyPr wrap="none" lIns="53578" tIns="53578" rIns="53578" bIns="53578" anchor="ctr">
            <a:spAutoFit/>
          </a:bodyPr>
          <a:lstStyle>
            <a:lvl1pPr>
              <a:defRPr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lvl1pPr>
          </a:lstStyle>
          <a:p>
            <a:r>
              <a:t>#1</a:t>
            </a:r>
          </a:p>
        </p:txBody>
      </p:sp>
      <p:sp>
        <p:nvSpPr>
          <p:cNvPr id="31" name="Rectangle 4"/>
          <p:cNvSpPr txBox="1">
            <a:spLocks noChangeArrowheads="1"/>
          </p:cNvSpPr>
          <p:nvPr/>
        </p:nvSpPr>
        <p:spPr bwMode="auto">
          <a:xfrm>
            <a:off x="550136" y="2443769"/>
            <a:ext cx="12289155" cy="1415768"/>
          </a:xfrm>
          <a:prstGeom prst="rect">
            <a:avLst/>
          </a:prstGeom>
          <a:noFill/>
          <a:ln>
            <a:noFill/>
          </a:ln>
        </p:spPr>
        <p:txBody>
          <a:bodyPr wrap="square" lIns="121917" tIns="60958" rIns="121917" bIns="60958">
            <a:spAutoFit/>
          </a:bodyPr>
          <a:lstStyle>
            <a:defPPr>
              <a:defRPr lang="zh-CN"/>
            </a:defPPr>
            <a:lvl1pPr>
              <a:defRPr kumimoji="1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  <a:lvl2pPr marL="742950" indent="-28575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2pPr>
            <a:lvl3pPr marL="40005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3pPr>
            <a:lvl4pPr marL="160020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4pPr>
            <a:lvl5pPr marL="205740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9pPr>
          </a:lstStyle>
          <a:p>
            <a:pPr algn="l"/>
            <a:r>
              <a:rPr lang="en-US" altLang="zh-CN" sz="2800" dirty="0">
                <a:solidFill>
                  <a:srgbClr val="34495E"/>
                </a:solidFill>
              </a:rPr>
              <a:t>XX</a:t>
            </a:r>
            <a:r>
              <a:rPr lang="zh-CN" altLang="en-US" sz="2800" dirty="0">
                <a:solidFill>
                  <a:srgbClr val="34495E"/>
                </a:solidFill>
              </a:rPr>
              <a:t>方案市场推广计划：</a:t>
            </a:r>
            <a:endParaRPr lang="en-US" altLang="zh-CN" sz="2800" dirty="0">
              <a:solidFill>
                <a:srgbClr val="34495E"/>
              </a:solidFill>
            </a:endParaRPr>
          </a:p>
          <a:p>
            <a:pPr algn="l"/>
            <a:endParaRPr lang="en-US" altLang="zh-CN" sz="2800" dirty="0">
              <a:solidFill>
                <a:srgbClr val="34495E"/>
              </a:solidFill>
            </a:endParaRPr>
          </a:p>
          <a:p>
            <a:pPr algn="l"/>
            <a:r>
              <a:rPr lang="zh-CN" altLang="en-US" sz="2800" dirty="0">
                <a:solidFill>
                  <a:srgbClr val="34495E"/>
                </a:solidFill>
              </a:rPr>
              <a:t>如线上线下渠道运营</a:t>
            </a:r>
            <a:r>
              <a:rPr lang="en-US" altLang="zh-CN" sz="2800" dirty="0">
                <a:solidFill>
                  <a:srgbClr val="34495E"/>
                </a:solidFill>
              </a:rPr>
              <a:t>/</a:t>
            </a:r>
            <a:r>
              <a:rPr lang="zh-CN" altLang="en-US" sz="2800" dirty="0">
                <a:solidFill>
                  <a:srgbClr val="34495E"/>
                </a:solidFill>
              </a:rPr>
              <a:t>销售，年度市场推广预算情况等；</a:t>
            </a:r>
            <a:endParaRPr lang="en-US" altLang="zh-CN" sz="2800" dirty="0">
              <a:solidFill>
                <a:srgbClr val="34495E"/>
              </a:solidFill>
            </a:endParaRPr>
          </a:p>
        </p:txBody>
      </p:sp>
      <p:sp>
        <p:nvSpPr>
          <p:cNvPr id="5" name="Text Box 67">
            <a:extLst>
              <a:ext uri="{FF2B5EF4-FFF2-40B4-BE49-F238E27FC236}">
                <a16:creationId xmlns:a16="http://schemas.microsoft.com/office/drawing/2014/main" id="{E88EC90D-979D-7E42-9514-A95C21C0D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541" y="473379"/>
            <a:ext cx="1034561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4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XX</a:t>
            </a:r>
            <a:r>
              <a:rPr lang="zh-CN" altLang="en-US" sz="4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公司业务市场定位和客户规模预估</a:t>
            </a:r>
            <a:endParaRPr lang="zh-CN" altLang="en-US" sz="48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988220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130">
            <a:extLst>
              <a:ext uri="{FF2B5EF4-FFF2-40B4-BE49-F238E27FC236}">
                <a16:creationId xmlns:a16="http://schemas.microsoft.com/office/drawing/2014/main" id="{28DA71DC-0DCC-2F41-9A61-98C477FEB7C0}"/>
              </a:ext>
            </a:extLst>
          </p:cNvPr>
          <p:cNvSpPr/>
          <p:nvPr/>
        </p:nvSpPr>
        <p:spPr>
          <a:xfrm>
            <a:off x="4691686" y="4405883"/>
            <a:ext cx="8277105" cy="1031532"/>
          </a:xfrm>
          <a:prstGeom prst="rect">
            <a:avLst/>
          </a:prstGeom>
          <a:ln w="12700">
            <a:miter lim="400000"/>
          </a:ln>
        </p:spPr>
        <p:txBody>
          <a:bodyPr wrap="none" lIns="53578" tIns="53578" rIns="53578" bIns="53578" anchor="ctr">
            <a:spAutoFit/>
          </a:bodyPr>
          <a:lstStyle>
            <a:lvl1pPr algn="l">
              <a:defRPr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lvl1pPr>
          </a:lstStyle>
          <a:p>
            <a:r>
              <a:rPr lang="en-US" altLang="zh-CN" sz="6000" dirty="0">
                <a:solidFill>
                  <a:schemeClr val="tx1"/>
                </a:solidFill>
              </a:rPr>
              <a:t>4</a:t>
            </a:r>
            <a:r>
              <a:rPr lang="zh-CN" altLang="en-US" sz="6000" dirty="0">
                <a:solidFill>
                  <a:schemeClr val="tx1"/>
                </a:solidFill>
              </a:rPr>
              <a:t>、产品方案流程和亮点</a:t>
            </a:r>
            <a:endParaRPr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179987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/>
        </p:nvSpPr>
        <p:spPr>
          <a:xfrm>
            <a:off x="187424" y="471487"/>
            <a:ext cx="694482" cy="704057"/>
          </a:xfrm>
          <a:prstGeom prst="rect">
            <a:avLst/>
          </a:prstGeom>
          <a:ln w="12700">
            <a:miter lim="400000"/>
          </a:ln>
        </p:spPr>
        <p:txBody>
          <a:bodyPr wrap="none" lIns="53578" tIns="53578" rIns="53578" bIns="53578" anchor="ctr">
            <a:spAutoFit/>
          </a:bodyPr>
          <a:lstStyle>
            <a:lvl1pPr>
              <a:defRPr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lvl1pPr>
          </a:lstStyle>
          <a:p>
            <a:r>
              <a:t>#1</a:t>
            </a:r>
          </a:p>
        </p:txBody>
      </p:sp>
      <p:sp>
        <p:nvSpPr>
          <p:cNvPr id="31" name="Rectangle 4"/>
          <p:cNvSpPr txBox="1">
            <a:spLocks noChangeArrowheads="1"/>
          </p:cNvSpPr>
          <p:nvPr/>
        </p:nvSpPr>
        <p:spPr bwMode="auto">
          <a:xfrm>
            <a:off x="550136" y="2443769"/>
            <a:ext cx="12289155" cy="1415768"/>
          </a:xfrm>
          <a:prstGeom prst="rect">
            <a:avLst/>
          </a:prstGeom>
          <a:noFill/>
          <a:ln>
            <a:noFill/>
          </a:ln>
        </p:spPr>
        <p:txBody>
          <a:bodyPr wrap="square" lIns="121917" tIns="60958" rIns="121917" bIns="60958">
            <a:spAutoFit/>
          </a:bodyPr>
          <a:lstStyle>
            <a:defPPr>
              <a:defRPr lang="zh-CN"/>
            </a:defPPr>
            <a:lvl1pPr>
              <a:defRPr kumimoji="1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  <a:lvl2pPr marL="742950" indent="-28575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2pPr>
            <a:lvl3pPr marL="40005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3pPr>
            <a:lvl4pPr marL="160020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4pPr>
            <a:lvl5pPr marL="205740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9pPr>
          </a:lstStyle>
          <a:p>
            <a:pPr algn="l"/>
            <a:r>
              <a:rPr lang="en-US" altLang="zh-CN" sz="2800" dirty="0">
                <a:solidFill>
                  <a:srgbClr val="34495E"/>
                </a:solidFill>
              </a:rPr>
              <a:t>XX</a:t>
            </a:r>
            <a:r>
              <a:rPr lang="zh-CN" altLang="en-US" sz="2800" dirty="0">
                <a:solidFill>
                  <a:srgbClr val="34495E"/>
                </a:solidFill>
              </a:rPr>
              <a:t>方案核心流程：</a:t>
            </a:r>
            <a:endParaRPr lang="en-US" altLang="zh-CN" sz="2800" dirty="0">
              <a:solidFill>
                <a:srgbClr val="34495E"/>
              </a:solidFill>
            </a:endParaRPr>
          </a:p>
          <a:p>
            <a:pPr algn="l"/>
            <a:endParaRPr lang="en-US" altLang="zh-CN" sz="2800" dirty="0">
              <a:solidFill>
                <a:srgbClr val="34495E"/>
              </a:solidFill>
            </a:endParaRPr>
          </a:p>
          <a:p>
            <a:pPr algn="l"/>
            <a:r>
              <a:rPr lang="zh-CN" altLang="en-US" sz="2800" dirty="0">
                <a:solidFill>
                  <a:srgbClr val="34495E"/>
                </a:solidFill>
              </a:rPr>
              <a:t>解决方案系统架构，核心操作流程</a:t>
            </a:r>
            <a:r>
              <a:rPr lang="en-US" altLang="zh-CN" sz="2800" dirty="0">
                <a:solidFill>
                  <a:srgbClr val="34495E"/>
                </a:solidFill>
              </a:rPr>
              <a:t>123</a:t>
            </a:r>
            <a:r>
              <a:rPr lang="zh-CN" altLang="en-US" sz="2800" dirty="0">
                <a:solidFill>
                  <a:srgbClr val="34495E"/>
                </a:solidFill>
              </a:rPr>
              <a:t>；</a:t>
            </a:r>
            <a:endParaRPr lang="en-US" altLang="zh-CN" sz="2800" dirty="0">
              <a:solidFill>
                <a:srgbClr val="34495E"/>
              </a:solidFill>
            </a:endParaRPr>
          </a:p>
        </p:txBody>
      </p:sp>
      <p:sp>
        <p:nvSpPr>
          <p:cNvPr id="5" name="Text Box 67">
            <a:extLst>
              <a:ext uri="{FF2B5EF4-FFF2-40B4-BE49-F238E27FC236}">
                <a16:creationId xmlns:a16="http://schemas.microsoft.com/office/drawing/2014/main" id="{E88EC90D-979D-7E42-9514-A95C21C0D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541" y="473379"/>
            <a:ext cx="1034561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4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XX</a:t>
            </a:r>
            <a:r>
              <a:rPr lang="zh-CN" altLang="en-US" sz="4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公司</a:t>
            </a:r>
            <a:r>
              <a:rPr lang="zh-CN" altLang="en-US" sz="4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产品方案流程和亮点</a:t>
            </a:r>
          </a:p>
        </p:txBody>
      </p:sp>
    </p:spTree>
    <p:extLst>
      <p:ext uri="{BB962C8B-B14F-4D97-AF65-F5344CB8AC3E}">
        <p14:creationId xmlns:p14="http://schemas.microsoft.com/office/powerpoint/2010/main" val="10026538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/>
        </p:nvSpPr>
        <p:spPr>
          <a:xfrm>
            <a:off x="187424" y="471487"/>
            <a:ext cx="694482" cy="704057"/>
          </a:xfrm>
          <a:prstGeom prst="rect">
            <a:avLst/>
          </a:prstGeom>
          <a:ln w="12700">
            <a:miter lim="400000"/>
          </a:ln>
        </p:spPr>
        <p:txBody>
          <a:bodyPr wrap="none" lIns="53578" tIns="53578" rIns="53578" bIns="53578" anchor="ctr">
            <a:spAutoFit/>
          </a:bodyPr>
          <a:lstStyle>
            <a:lvl1pPr>
              <a:defRPr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lvl1pPr>
          </a:lstStyle>
          <a:p>
            <a:r>
              <a:t>#1</a:t>
            </a:r>
          </a:p>
        </p:txBody>
      </p:sp>
      <p:sp>
        <p:nvSpPr>
          <p:cNvPr id="31" name="Rectangle 4"/>
          <p:cNvSpPr txBox="1">
            <a:spLocks noChangeArrowheads="1"/>
          </p:cNvSpPr>
          <p:nvPr/>
        </p:nvSpPr>
        <p:spPr bwMode="auto">
          <a:xfrm>
            <a:off x="550136" y="2443769"/>
            <a:ext cx="13737364" cy="1415768"/>
          </a:xfrm>
          <a:prstGeom prst="rect">
            <a:avLst/>
          </a:prstGeom>
          <a:noFill/>
          <a:ln>
            <a:noFill/>
          </a:ln>
        </p:spPr>
        <p:txBody>
          <a:bodyPr wrap="square" lIns="121917" tIns="60958" rIns="121917" bIns="60958">
            <a:spAutoFit/>
          </a:bodyPr>
          <a:lstStyle>
            <a:defPPr>
              <a:defRPr lang="zh-CN"/>
            </a:defPPr>
            <a:lvl1pPr>
              <a:defRPr kumimoji="1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  <a:lvl2pPr marL="742950" indent="-28575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2pPr>
            <a:lvl3pPr marL="40005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3pPr>
            <a:lvl4pPr marL="160020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4pPr>
            <a:lvl5pPr marL="205740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9pPr>
          </a:lstStyle>
          <a:p>
            <a:pPr algn="l"/>
            <a:r>
              <a:rPr lang="en-US" altLang="zh-CN" sz="2800" dirty="0">
                <a:solidFill>
                  <a:srgbClr val="34495E"/>
                </a:solidFill>
              </a:rPr>
              <a:t>XX</a:t>
            </a:r>
            <a:r>
              <a:rPr lang="zh-CN" altLang="en-US" sz="2800" dirty="0">
                <a:solidFill>
                  <a:srgbClr val="34495E"/>
                </a:solidFill>
              </a:rPr>
              <a:t>方案核心优势：</a:t>
            </a:r>
            <a:endParaRPr lang="en-US" altLang="zh-CN" sz="2800" dirty="0">
              <a:solidFill>
                <a:srgbClr val="34495E"/>
              </a:solidFill>
            </a:endParaRPr>
          </a:p>
          <a:p>
            <a:pPr algn="l"/>
            <a:endParaRPr lang="en-US" altLang="zh-CN" sz="2800" dirty="0">
              <a:solidFill>
                <a:srgbClr val="34495E"/>
              </a:solidFill>
            </a:endParaRPr>
          </a:p>
          <a:p>
            <a:pPr algn="l"/>
            <a:r>
              <a:rPr lang="zh-CN" altLang="en-US" sz="2800" dirty="0">
                <a:solidFill>
                  <a:srgbClr val="34495E"/>
                </a:solidFill>
              </a:rPr>
              <a:t>如操作流程上的便利性，模版的灵活自定义，数据标签的多样性，架构的稳定性等；</a:t>
            </a:r>
            <a:endParaRPr lang="en-US" altLang="zh-CN" sz="2800" dirty="0">
              <a:solidFill>
                <a:srgbClr val="34495E"/>
              </a:solidFill>
            </a:endParaRPr>
          </a:p>
        </p:txBody>
      </p:sp>
      <p:sp>
        <p:nvSpPr>
          <p:cNvPr id="5" name="Text Box 67">
            <a:extLst>
              <a:ext uri="{FF2B5EF4-FFF2-40B4-BE49-F238E27FC236}">
                <a16:creationId xmlns:a16="http://schemas.microsoft.com/office/drawing/2014/main" id="{E88EC90D-979D-7E42-9514-A95C21C0D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541" y="473379"/>
            <a:ext cx="1034561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4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XX</a:t>
            </a:r>
            <a:r>
              <a:rPr lang="zh-CN" altLang="en-US" sz="4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公司</a:t>
            </a:r>
            <a:r>
              <a:rPr lang="zh-CN" altLang="en-US" sz="4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产品方案流程和亮点</a:t>
            </a:r>
          </a:p>
        </p:txBody>
      </p:sp>
    </p:spTree>
    <p:extLst>
      <p:ext uri="{BB962C8B-B14F-4D97-AF65-F5344CB8AC3E}">
        <p14:creationId xmlns:p14="http://schemas.microsoft.com/office/powerpoint/2010/main" val="42109862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/>
        </p:nvSpPr>
        <p:spPr>
          <a:xfrm>
            <a:off x="187424" y="471487"/>
            <a:ext cx="694482" cy="704057"/>
          </a:xfrm>
          <a:prstGeom prst="rect">
            <a:avLst/>
          </a:prstGeom>
          <a:ln w="12700">
            <a:miter lim="400000"/>
          </a:ln>
        </p:spPr>
        <p:txBody>
          <a:bodyPr wrap="none" lIns="53578" tIns="53578" rIns="53578" bIns="53578" anchor="ctr">
            <a:spAutoFit/>
          </a:bodyPr>
          <a:lstStyle>
            <a:lvl1pPr>
              <a:defRPr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lvl1pPr>
          </a:lstStyle>
          <a:p>
            <a:r>
              <a:t>#1</a:t>
            </a:r>
          </a:p>
        </p:txBody>
      </p:sp>
      <p:sp>
        <p:nvSpPr>
          <p:cNvPr id="31" name="Rectangle 4"/>
          <p:cNvSpPr txBox="1">
            <a:spLocks noChangeArrowheads="1"/>
          </p:cNvSpPr>
          <p:nvPr/>
        </p:nvSpPr>
        <p:spPr bwMode="auto">
          <a:xfrm>
            <a:off x="550136" y="2443769"/>
            <a:ext cx="12289155" cy="1415768"/>
          </a:xfrm>
          <a:prstGeom prst="rect">
            <a:avLst/>
          </a:prstGeom>
          <a:noFill/>
          <a:ln>
            <a:noFill/>
          </a:ln>
        </p:spPr>
        <p:txBody>
          <a:bodyPr wrap="square" lIns="121917" tIns="60958" rIns="121917" bIns="60958">
            <a:spAutoFit/>
          </a:bodyPr>
          <a:lstStyle>
            <a:defPPr>
              <a:defRPr lang="zh-CN"/>
            </a:defPPr>
            <a:lvl1pPr>
              <a:defRPr kumimoji="1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  <a:lvl2pPr marL="742950" indent="-28575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2pPr>
            <a:lvl3pPr marL="40005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3pPr>
            <a:lvl4pPr marL="160020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4pPr>
            <a:lvl5pPr marL="205740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9pPr>
          </a:lstStyle>
          <a:p>
            <a:pPr algn="l"/>
            <a:r>
              <a:rPr lang="en-US" altLang="zh-CN" sz="2800" dirty="0">
                <a:solidFill>
                  <a:srgbClr val="34495E"/>
                </a:solidFill>
              </a:rPr>
              <a:t>XX</a:t>
            </a:r>
            <a:r>
              <a:rPr lang="zh-CN" altLang="en-US" sz="2800" dirty="0">
                <a:solidFill>
                  <a:srgbClr val="34495E"/>
                </a:solidFill>
              </a:rPr>
              <a:t>方案核心架构和安全：</a:t>
            </a:r>
            <a:endParaRPr lang="en-US" altLang="zh-CN" sz="2800" dirty="0">
              <a:solidFill>
                <a:srgbClr val="34495E"/>
              </a:solidFill>
            </a:endParaRPr>
          </a:p>
          <a:p>
            <a:pPr algn="l"/>
            <a:endParaRPr lang="en-US" altLang="zh-CN" sz="2800" dirty="0">
              <a:solidFill>
                <a:srgbClr val="34495E"/>
              </a:solidFill>
            </a:endParaRPr>
          </a:p>
          <a:p>
            <a:pPr algn="l"/>
            <a:r>
              <a:rPr lang="zh-CN" altLang="en-US" sz="2800" dirty="0">
                <a:solidFill>
                  <a:srgbClr val="34495E"/>
                </a:solidFill>
              </a:rPr>
              <a:t>解决方案系统架构，数据安全保护方案等；</a:t>
            </a:r>
            <a:endParaRPr lang="en-US" altLang="zh-CN" sz="2800" dirty="0">
              <a:solidFill>
                <a:srgbClr val="34495E"/>
              </a:solidFill>
            </a:endParaRPr>
          </a:p>
        </p:txBody>
      </p:sp>
      <p:sp>
        <p:nvSpPr>
          <p:cNvPr id="5" name="Text Box 67">
            <a:extLst>
              <a:ext uri="{FF2B5EF4-FFF2-40B4-BE49-F238E27FC236}">
                <a16:creationId xmlns:a16="http://schemas.microsoft.com/office/drawing/2014/main" id="{E88EC90D-979D-7E42-9514-A95C21C0D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541" y="473379"/>
            <a:ext cx="1034561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4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XX</a:t>
            </a:r>
            <a:r>
              <a:rPr lang="zh-CN" altLang="en-US" sz="4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公司</a:t>
            </a:r>
            <a:r>
              <a:rPr lang="zh-CN" altLang="en-US" sz="4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产品方案流程和亮点</a:t>
            </a:r>
          </a:p>
        </p:txBody>
      </p:sp>
    </p:spTree>
    <p:extLst>
      <p:ext uri="{BB962C8B-B14F-4D97-AF65-F5344CB8AC3E}">
        <p14:creationId xmlns:p14="http://schemas.microsoft.com/office/powerpoint/2010/main" val="4003553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130">
            <a:extLst>
              <a:ext uri="{FF2B5EF4-FFF2-40B4-BE49-F238E27FC236}">
                <a16:creationId xmlns:a16="http://schemas.microsoft.com/office/drawing/2014/main" id="{28DA71DC-0DCC-2F41-9A61-98C477FEB7C0}"/>
              </a:ext>
            </a:extLst>
          </p:cNvPr>
          <p:cNvSpPr/>
          <p:nvPr/>
        </p:nvSpPr>
        <p:spPr>
          <a:xfrm>
            <a:off x="4691686" y="4405883"/>
            <a:ext cx="6738223" cy="1031532"/>
          </a:xfrm>
          <a:prstGeom prst="rect">
            <a:avLst/>
          </a:prstGeom>
          <a:ln w="12700">
            <a:miter lim="400000"/>
          </a:ln>
        </p:spPr>
        <p:txBody>
          <a:bodyPr wrap="none" lIns="53578" tIns="53578" rIns="53578" bIns="53578" anchor="ctr">
            <a:spAutoFit/>
          </a:bodyPr>
          <a:lstStyle>
            <a:lvl1pPr algn="l">
              <a:defRPr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lvl1pPr>
          </a:lstStyle>
          <a:p>
            <a:r>
              <a:rPr lang="en-US" altLang="zh-CN" sz="6000" dirty="0">
                <a:solidFill>
                  <a:schemeClr val="tx1"/>
                </a:solidFill>
              </a:rPr>
              <a:t>5</a:t>
            </a:r>
            <a:r>
              <a:rPr lang="zh-CN" altLang="en-US" sz="6000" dirty="0">
                <a:solidFill>
                  <a:schemeClr val="tx1"/>
                </a:solidFill>
              </a:rPr>
              <a:t>、上线计划和拓展</a:t>
            </a:r>
            <a:endParaRPr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43927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9"/>
          <p:cNvGrpSpPr/>
          <p:nvPr/>
        </p:nvGrpSpPr>
        <p:grpSpPr bwMode="auto">
          <a:xfrm>
            <a:off x="1193945" y="2766590"/>
            <a:ext cx="15379555" cy="5037455"/>
            <a:chOff x="241" y="2795"/>
            <a:chExt cx="1324" cy="1324"/>
          </a:xfrm>
        </p:grpSpPr>
        <p:sp>
          <p:nvSpPr>
            <p:cNvPr id="6" name="Line 34"/>
            <p:cNvSpPr>
              <a:spLocks noChangeShapeType="1"/>
            </p:cNvSpPr>
            <p:nvPr/>
          </p:nvSpPr>
          <p:spPr bwMode="auto">
            <a:xfrm>
              <a:off x="249" y="2795"/>
              <a:ext cx="363" cy="0"/>
            </a:xfrm>
            <a:prstGeom prst="line">
              <a:avLst/>
            </a:prstGeom>
            <a:noFill/>
            <a:ln w="9525">
              <a:solidFill>
                <a:srgbClr val="2ECC7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Line 36"/>
            <p:cNvSpPr>
              <a:spLocks noChangeShapeType="1"/>
            </p:cNvSpPr>
            <p:nvPr/>
          </p:nvSpPr>
          <p:spPr bwMode="auto">
            <a:xfrm>
              <a:off x="249" y="2795"/>
              <a:ext cx="0" cy="363"/>
            </a:xfrm>
            <a:prstGeom prst="line">
              <a:avLst/>
            </a:prstGeom>
            <a:noFill/>
            <a:ln w="9525">
              <a:solidFill>
                <a:srgbClr val="2ECC7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Line 37"/>
            <p:cNvSpPr>
              <a:spLocks noChangeShapeType="1"/>
            </p:cNvSpPr>
            <p:nvPr/>
          </p:nvSpPr>
          <p:spPr bwMode="auto">
            <a:xfrm>
              <a:off x="241" y="4118"/>
              <a:ext cx="363" cy="0"/>
            </a:xfrm>
            <a:prstGeom prst="line">
              <a:avLst/>
            </a:prstGeom>
            <a:noFill/>
            <a:ln w="9525">
              <a:solidFill>
                <a:srgbClr val="2ECC7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" name="Line 38"/>
            <p:cNvSpPr>
              <a:spLocks noChangeShapeType="1"/>
            </p:cNvSpPr>
            <p:nvPr/>
          </p:nvSpPr>
          <p:spPr bwMode="auto">
            <a:xfrm>
              <a:off x="241" y="3756"/>
              <a:ext cx="0" cy="363"/>
            </a:xfrm>
            <a:prstGeom prst="line">
              <a:avLst/>
            </a:prstGeom>
            <a:noFill/>
            <a:ln w="9525">
              <a:solidFill>
                <a:srgbClr val="2ECC7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Line 51"/>
            <p:cNvSpPr>
              <a:spLocks noChangeShapeType="1"/>
            </p:cNvSpPr>
            <p:nvPr/>
          </p:nvSpPr>
          <p:spPr bwMode="auto">
            <a:xfrm>
              <a:off x="1202" y="4110"/>
              <a:ext cx="363" cy="0"/>
            </a:xfrm>
            <a:prstGeom prst="line">
              <a:avLst/>
            </a:prstGeom>
            <a:noFill/>
            <a:ln w="9525">
              <a:solidFill>
                <a:srgbClr val="2ECC7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Line 54"/>
            <p:cNvSpPr>
              <a:spLocks noChangeShapeType="1"/>
            </p:cNvSpPr>
            <p:nvPr/>
          </p:nvSpPr>
          <p:spPr bwMode="auto">
            <a:xfrm>
              <a:off x="1565" y="3748"/>
              <a:ext cx="0" cy="363"/>
            </a:xfrm>
            <a:prstGeom prst="line">
              <a:avLst/>
            </a:prstGeom>
            <a:noFill/>
            <a:ln w="9525">
              <a:solidFill>
                <a:srgbClr val="2ECC7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" name="Line 61"/>
            <p:cNvSpPr>
              <a:spLocks noChangeShapeType="1"/>
            </p:cNvSpPr>
            <p:nvPr/>
          </p:nvSpPr>
          <p:spPr bwMode="auto">
            <a:xfrm>
              <a:off x="1202" y="2795"/>
              <a:ext cx="363" cy="0"/>
            </a:xfrm>
            <a:prstGeom prst="line">
              <a:avLst/>
            </a:prstGeom>
            <a:noFill/>
            <a:ln w="9525">
              <a:solidFill>
                <a:srgbClr val="2ECC7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" name="Line 62"/>
            <p:cNvSpPr>
              <a:spLocks noChangeShapeType="1"/>
            </p:cNvSpPr>
            <p:nvPr/>
          </p:nvSpPr>
          <p:spPr bwMode="auto">
            <a:xfrm>
              <a:off x="1565" y="2795"/>
              <a:ext cx="0" cy="363"/>
            </a:xfrm>
            <a:prstGeom prst="line">
              <a:avLst/>
            </a:prstGeom>
            <a:noFill/>
            <a:ln w="9525">
              <a:solidFill>
                <a:srgbClr val="2ECC7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7" name="Text Box 67"/>
          <p:cNvSpPr txBox="1">
            <a:spLocks noChangeArrowheads="1"/>
          </p:cNvSpPr>
          <p:nvPr/>
        </p:nvSpPr>
        <p:spPr bwMode="auto">
          <a:xfrm>
            <a:off x="1691184" y="3269294"/>
            <a:ext cx="9379585" cy="375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1. </a:t>
            </a:r>
            <a:r>
              <a:rPr lang="zh-CN" altLang="en-US" sz="28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公司介绍</a:t>
            </a:r>
          </a:p>
          <a:p>
            <a:pPr algn="l">
              <a:spcBef>
                <a:spcPct val="50000"/>
              </a:spcBef>
            </a:pPr>
            <a:r>
              <a:rPr lang="en-US" altLang="zh-CN" sz="28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2. </a:t>
            </a:r>
            <a:r>
              <a:rPr lang="zh-CN" altLang="en-US" sz="28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客户需求和业务痛点</a:t>
            </a:r>
          </a:p>
          <a:p>
            <a:pPr algn="l">
              <a:spcBef>
                <a:spcPct val="50000"/>
              </a:spcBef>
            </a:pPr>
            <a:r>
              <a:rPr lang="en-US" altLang="zh-CN" sz="28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3. </a:t>
            </a:r>
            <a:r>
              <a:rPr lang="zh-CN" altLang="en-US" sz="28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市场推广及规模预估</a:t>
            </a:r>
            <a:endParaRPr lang="en-US" altLang="zh-CN" sz="28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l">
              <a:spcBef>
                <a:spcPct val="50000"/>
              </a:spcBef>
            </a:pPr>
            <a:r>
              <a:rPr lang="en-US" altLang="zh-CN" sz="28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4.</a:t>
            </a:r>
            <a:r>
              <a:rPr lang="zh-CN" altLang="en-US" sz="28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</a:t>
            </a:r>
            <a:r>
              <a:rPr lang="zh-CN" altLang="en-US" sz="28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产品方案流程和亮点</a:t>
            </a:r>
            <a:endParaRPr lang="en-US" altLang="zh-CN" sz="28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l">
              <a:spcBef>
                <a:spcPct val="50000"/>
              </a:spcBef>
            </a:pPr>
            <a:r>
              <a:rPr lang="en-US" altLang="zh-CN" sz="28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5.</a:t>
            </a:r>
            <a:r>
              <a:rPr lang="zh-CN" altLang="en-US" sz="28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上线计划和拓展</a:t>
            </a:r>
          </a:p>
          <a:p>
            <a:pPr algn="l">
              <a:spcBef>
                <a:spcPct val="50000"/>
              </a:spcBef>
            </a:pPr>
            <a:endParaRPr lang="zh-CN" altLang="en-US" sz="28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1" name="Text Box 67"/>
          <p:cNvSpPr txBox="1">
            <a:spLocks noChangeArrowheads="1"/>
          </p:cNvSpPr>
          <p:nvPr/>
        </p:nvSpPr>
        <p:spPr bwMode="auto">
          <a:xfrm>
            <a:off x="545542" y="473379"/>
            <a:ext cx="43926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4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文档目录</a:t>
            </a:r>
            <a:endParaRPr lang="zh-CN" altLang="en-US" sz="48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950090B5-653D-6E47-8242-0311F8D0C366}"/>
              </a:ext>
            </a:extLst>
          </p:cNvPr>
          <p:cNvSpPr txBox="1"/>
          <p:nvPr/>
        </p:nvSpPr>
        <p:spPr>
          <a:xfrm>
            <a:off x="1193945" y="8135757"/>
            <a:ext cx="15379551" cy="15855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3578" tIns="53578" rIns="53578" bIns="53578" numCol="1" spcCol="38100" rtlCol="0" anchor="ctr">
            <a:spAutoFit/>
          </a:bodyPr>
          <a:lstStyle/>
          <a:p>
            <a:pPr marL="0" marR="0" indent="0" algn="ctr" defTabSz="61595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以下内容为参考模版，请按照实际资料进行填写；</a:t>
            </a:r>
            <a:endParaRPr kumimoji="0" lang="en-US" altLang="zh-CN" sz="3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  <a:p>
            <a:pPr marL="0" marR="0" indent="0" algn="ctr" defTabSz="61595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核心框架不要改动，内容展示形式可以灵活调整，但文档提到的细项都需要说明；</a:t>
            </a:r>
            <a:endParaRPr kumimoji="0" lang="en-US" altLang="zh-CN" sz="3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  <a:p>
            <a:pPr marL="0" marR="0" indent="0" algn="ctr" defTabSz="61595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zh-CN" altLang="en-US" sz="3200" dirty="0"/>
              <a:t>不能全部用文字描述，请图文并茂；</a:t>
            </a:r>
            <a:endParaRPr kumimoji="0" lang="zh-CN" altLang="en-US" sz="3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/>
      <p:bldP spid="21" grpId="0" bldLvl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/>
        </p:nvSpPr>
        <p:spPr>
          <a:xfrm>
            <a:off x="187424" y="471487"/>
            <a:ext cx="694482" cy="704057"/>
          </a:xfrm>
          <a:prstGeom prst="rect">
            <a:avLst/>
          </a:prstGeom>
          <a:ln w="12700">
            <a:miter lim="400000"/>
          </a:ln>
        </p:spPr>
        <p:txBody>
          <a:bodyPr wrap="none" lIns="53578" tIns="53578" rIns="53578" bIns="53578" anchor="ctr">
            <a:spAutoFit/>
          </a:bodyPr>
          <a:lstStyle>
            <a:lvl1pPr>
              <a:defRPr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lvl1pPr>
          </a:lstStyle>
          <a:p>
            <a:r>
              <a:t>#1</a:t>
            </a:r>
          </a:p>
        </p:txBody>
      </p:sp>
      <p:sp>
        <p:nvSpPr>
          <p:cNvPr id="31" name="Rectangle 4"/>
          <p:cNvSpPr txBox="1">
            <a:spLocks noChangeArrowheads="1"/>
          </p:cNvSpPr>
          <p:nvPr/>
        </p:nvSpPr>
        <p:spPr bwMode="auto">
          <a:xfrm>
            <a:off x="550136" y="2443769"/>
            <a:ext cx="12289155" cy="1415768"/>
          </a:xfrm>
          <a:prstGeom prst="rect">
            <a:avLst/>
          </a:prstGeom>
          <a:noFill/>
          <a:ln>
            <a:noFill/>
          </a:ln>
        </p:spPr>
        <p:txBody>
          <a:bodyPr wrap="square" lIns="121917" tIns="60958" rIns="121917" bIns="60958">
            <a:spAutoFit/>
          </a:bodyPr>
          <a:lstStyle>
            <a:defPPr>
              <a:defRPr lang="zh-CN"/>
            </a:defPPr>
            <a:lvl1pPr>
              <a:defRPr kumimoji="1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  <a:lvl2pPr marL="742950" indent="-28575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2pPr>
            <a:lvl3pPr marL="40005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3pPr>
            <a:lvl4pPr marL="160020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4pPr>
            <a:lvl5pPr marL="205740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9pPr>
          </a:lstStyle>
          <a:p>
            <a:pPr algn="l"/>
            <a:r>
              <a:rPr lang="en-US" altLang="zh-CN" sz="2800" dirty="0">
                <a:solidFill>
                  <a:srgbClr val="34495E"/>
                </a:solidFill>
              </a:rPr>
              <a:t>XX</a:t>
            </a:r>
            <a:r>
              <a:rPr lang="zh-CN" altLang="en-US" sz="2800" dirty="0">
                <a:solidFill>
                  <a:srgbClr val="34495E"/>
                </a:solidFill>
              </a:rPr>
              <a:t>产品现有方案开发迭代路线：</a:t>
            </a:r>
            <a:endParaRPr lang="en-US" altLang="zh-CN" sz="2800" dirty="0">
              <a:solidFill>
                <a:srgbClr val="34495E"/>
              </a:solidFill>
            </a:endParaRPr>
          </a:p>
          <a:p>
            <a:pPr algn="l"/>
            <a:endParaRPr lang="en-US" altLang="zh-CN" sz="2800" dirty="0">
              <a:solidFill>
                <a:srgbClr val="34495E"/>
              </a:solidFill>
            </a:endParaRPr>
          </a:p>
          <a:p>
            <a:pPr algn="l"/>
            <a:r>
              <a:rPr lang="zh-CN" altLang="en-US" sz="2800" dirty="0">
                <a:solidFill>
                  <a:srgbClr val="34495E"/>
                </a:solidFill>
              </a:rPr>
              <a:t>按功能模块的上线路线图，每个节点的重要功能更新等；</a:t>
            </a:r>
            <a:endParaRPr lang="en-US" altLang="zh-CN" sz="2800" dirty="0">
              <a:solidFill>
                <a:srgbClr val="34495E"/>
              </a:solidFill>
            </a:endParaRPr>
          </a:p>
        </p:txBody>
      </p:sp>
      <p:sp>
        <p:nvSpPr>
          <p:cNvPr id="5" name="Text Box 67">
            <a:extLst>
              <a:ext uri="{FF2B5EF4-FFF2-40B4-BE49-F238E27FC236}">
                <a16:creationId xmlns:a16="http://schemas.microsoft.com/office/drawing/2014/main" id="{E88EC90D-979D-7E42-9514-A95C21C0D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541" y="473379"/>
            <a:ext cx="1034561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4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XX</a:t>
            </a:r>
            <a:r>
              <a:rPr lang="zh-CN" altLang="en-US" sz="4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产品上线计划和拓展</a:t>
            </a:r>
          </a:p>
        </p:txBody>
      </p:sp>
    </p:spTree>
    <p:extLst>
      <p:ext uri="{BB962C8B-B14F-4D97-AF65-F5344CB8AC3E}">
        <p14:creationId xmlns:p14="http://schemas.microsoft.com/office/powerpoint/2010/main" val="40615260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/>
        </p:nvSpPr>
        <p:spPr>
          <a:xfrm>
            <a:off x="187424" y="471487"/>
            <a:ext cx="694482" cy="704057"/>
          </a:xfrm>
          <a:prstGeom prst="rect">
            <a:avLst/>
          </a:prstGeom>
          <a:ln w="12700">
            <a:miter lim="400000"/>
          </a:ln>
        </p:spPr>
        <p:txBody>
          <a:bodyPr wrap="none" lIns="53578" tIns="53578" rIns="53578" bIns="53578" anchor="ctr">
            <a:spAutoFit/>
          </a:bodyPr>
          <a:lstStyle>
            <a:lvl1pPr>
              <a:defRPr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lvl1pPr>
          </a:lstStyle>
          <a:p>
            <a:r>
              <a:t>#1</a:t>
            </a:r>
          </a:p>
        </p:txBody>
      </p:sp>
      <p:sp>
        <p:nvSpPr>
          <p:cNvPr id="31" name="Rectangle 4"/>
          <p:cNvSpPr txBox="1">
            <a:spLocks noChangeArrowheads="1"/>
          </p:cNvSpPr>
          <p:nvPr/>
        </p:nvSpPr>
        <p:spPr bwMode="auto">
          <a:xfrm>
            <a:off x="550136" y="2443769"/>
            <a:ext cx="16937764" cy="1415768"/>
          </a:xfrm>
          <a:prstGeom prst="rect">
            <a:avLst/>
          </a:prstGeom>
          <a:noFill/>
          <a:ln>
            <a:noFill/>
          </a:ln>
        </p:spPr>
        <p:txBody>
          <a:bodyPr wrap="square" lIns="121917" tIns="60958" rIns="121917" bIns="60958">
            <a:spAutoFit/>
          </a:bodyPr>
          <a:lstStyle>
            <a:defPPr>
              <a:defRPr lang="zh-CN"/>
            </a:defPPr>
            <a:lvl1pPr>
              <a:defRPr kumimoji="1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  <a:lvl2pPr marL="742950" indent="-28575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2pPr>
            <a:lvl3pPr marL="40005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3pPr>
            <a:lvl4pPr marL="160020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4pPr>
            <a:lvl5pPr marL="205740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9pPr>
          </a:lstStyle>
          <a:p>
            <a:pPr algn="l"/>
            <a:r>
              <a:rPr lang="en-US" altLang="zh-CN" sz="2800" dirty="0">
                <a:solidFill>
                  <a:srgbClr val="34495E"/>
                </a:solidFill>
              </a:rPr>
              <a:t>XX</a:t>
            </a:r>
            <a:r>
              <a:rPr lang="zh-CN" altLang="en-US" sz="2800" dirty="0">
                <a:solidFill>
                  <a:srgbClr val="34495E"/>
                </a:solidFill>
              </a:rPr>
              <a:t>产品方案未来功能拓展计划：</a:t>
            </a:r>
            <a:endParaRPr lang="en-US" altLang="zh-CN" sz="2800" dirty="0">
              <a:solidFill>
                <a:srgbClr val="34495E"/>
              </a:solidFill>
            </a:endParaRPr>
          </a:p>
          <a:p>
            <a:pPr algn="l"/>
            <a:endParaRPr lang="en-US" altLang="zh-CN" sz="2800" dirty="0">
              <a:solidFill>
                <a:srgbClr val="34495E"/>
              </a:solidFill>
            </a:endParaRPr>
          </a:p>
          <a:p>
            <a:pPr algn="l"/>
            <a:r>
              <a:rPr lang="zh-CN" altLang="en-US" sz="2800" dirty="0">
                <a:solidFill>
                  <a:srgbClr val="34495E"/>
                </a:solidFill>
              </a:rPr>
              <a:t>接入平台后计划迭代的功能点，拓展的相关服务边界等，如做客服售后工具计划拓展做客服售前催付等；</a:t>
            </a:r>
            <a:endParaRPr lang="en-US" altLang="zh-CN" sz="2800" dirty="0">
              <a:solidFill>
                <a:srgbClr val="34495E"/>
              </a:solidFill>
            </a:endParaRPr>
          </a:p>
        </p:txBody>
      </p:sp>
      <p:sp>
        <p:nvSpPr>
          <p:cNvPr id="5" name="Text Box 67">
            <a:extLst>
              <a:ext uri="{FF2B5EF4-FFF2-40B4-BE49-F238E27FC236}">
                <a16:creationId xmlns:a16="http://schemas.microsoft.com/office/drawing/2014/main" id="{E88EC90D-979D-7E42-9514-A95C21C0D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541" y="473379"/>
            <a:ext cx="1034561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4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XX</a:t>
            </a:r>
            <a:r>
              <a:rPr lang="zh-CN" altLang="en-US" sz="4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产品上线计划和拓展</a:t>
            </a:r>
          </a:p>
        </p:txBody>
      </p:sp>
    </p:spTree>
    <p:extLst>
      <p:ext uri="{BB962C8B-B14F-4D97-AF65-F5344CB8AC3E}">
        <p14:creationId xmlns:p14="http://schemas.microsoft.com/office/powerpoint/2010/main" val="22812677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/>
        </p:nvSpPr>
        <p:spPr>
          <a:xfrm>
            <a:off x="187424" y="471487"/>
            <a:ext cx="694482" cy="704057"/>
          </a:xfrm>
          <a:prstGeom prst="rect">
            <a:avLst/>
          </a:prstGeom>
          <a:ln w="12700">
            <a:miter lim="400000"/>
          </a:ln>
        </p:spPr>
        <p:txBody>
          <a:bodyPr wrap="none" lIns="53578" tIns="53578" rIns="53578" bIns="53578" anchor="ctr">
            <a:spAutoFit/>
          </a:bodyPr>
          <a:lstStyle>
            <a:lvl1pPr>
              <a:defRPr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lvl1pPr>
          </a:lstStyle>
          <a:p>
            <a:r>
              <a:t>#1</a:t>
            </a:r>
          </a:p>
        </p:txBody>
      </p:sp>
      <p:sp>
        <p:nvSpPr>
          <p:cNvPr id="31" name="Rectangle 4"/>
          <p:cNvSpPr txBox="1">
            <a:spLocks noChangeArrowheads="1"/>
          </p:cNvSpPr>
          <p:nvPr/>
        </p:nvSpPr>
        <p:spPr bwMode="auto">
          <a:xfrm>
            <a:off x="550136" y="2443769"/>
            <a:ext cx="13753693" cy="1415768"/>
          </a:xfrm>
          <a:prstGeom prst="rect">
            <a:avLst/>
          </a:prstGeom>
          <a:noFill/>
          <a:ln>
            <a:noFill/>
          </a:ln>
        </p:spPr>
        <p:txBody>
          <a:bodyPr wrap="square" lIns="121917" tIns="60958" rIns="121917" bIns="60958">
            <a:spAutoFit/>
          </a:bodyPr>
          <a:lstStyle>
            <a:defPPr>
              <a:defRPr lang="zh-CN"/>
            </a:defPPr>
            <a:lvl1pPr>
              <a:defRPr kumimoji="1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  <a:lvl2pPr marL="742950" indent="-28575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2pPr>
            <a:lvl3pPr marL="40005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3pPr>
            <a:lvl4pPr marL="160020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4pPr>
            <a:lvl5pPr marL="205740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9pPr>
          </a:lstStyle>
          <a:p>
            <a:pPr algn="l"/>
            <a:r>
              <a:rPr lang="en-US" altLang="zh-CN" sz="2800" dirty="0">
                <a:solidFill>
                  <a:srgbClr val="34495E"/>
                </a:solidFill>
              </a:rPr>
              <a:t>XX</a:t>
            </a:r>
            <a:r>
              <a:rPr lang="zh-CN" altLang="en-US" sz="2800" dirty="0">
                <a:solidFill>
                  <a:srgbClr val="34495E"/>
                </a:solidFill>
              </a:rPr>
              <a:t>产品方案对平台的接口需求：</a:t>
            </a:r>
            <a:endParaRPr lang="en-US" altLang="zh-CN" sz="2800" dirty="0">
              <a:solidFill>
                <a:srgbClr val="34495E"/>
              </a:solidFill>
            </a:endParaRPr>
          </a:p>
          <a:p>
            <a:pPr algn="l"/>
            <a:endParaRPr lang="en-US" altLang="zh-CN" sz="2800" dirty="0">
              <a:solidFill>
                <a:srgbClr val="34495E"/>
              </a:solidFill>
            </a:endParaRPr>
          </a:p>
          <a:p>
            <a:pPr algn="l"/>
            <a:r>
              <a:rPr lang="zh-CN" altLang="en-US" sz="2800" dirty="0">
                <a:solidFill>
                  <a:srgbClr val="34495E"/>
                </a:solidFill>
              </a:rPr>
              <a:t>需要的平台接口及核心字段等（如已在其他平台入驻，请提供对应的接口链接） ；</a:t>
            </a:r>
            <a:endParaRPr lang="en-US" altLang="zh-CN" sz="2800" dirty="0">
              <a:solidFill>
                <a:srgbClr val="34495E"/>
              </a:solidFill>
            </a:endParaRPr>
          </a:p>
        </p:txBody>
      </p:sp>
      <p:sp>
        <p:nvSpPr>
          <p:cNvPr id="5" name="Text Box 67">
            <a:extLst>
              <a:ext uri="{FF2B5EF4-FFF2-40B4-BE49-F238E27FC236}">
                <a16:creationId xmlns:a16="http://schemas.microsoft.com/office/drawing/2014/main" id="{E88EC90D-979D-7E42-9514-A95C21C0D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541" y="473379"/>
            <a:ext cx="1034561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4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XX</a:t>
            </a:r>
            <a:r>
              <a:rPr lang="zh-CN" altLang="en-US" sz="4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产品上线计划和拓展</a:t>
            </a:r>
          </a:p>
        </p:txBody>
      </p:sp>
    </p:spTree>
    <p:extLst>
      <p:ext uri="{BB962C8B-B14F-4D97-AF65-F5344CB8AC3E}">
        <p14:creationId xmlns:p14="http://schemas.microsoft.com/office/powerpoint/2010/main" val="17431541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3668238" y="3372907"/>
            <a:ext cx="9882188" cy="2746906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方正兰亭纤黑_GBK" panose="02000000000000000000" charset="-122"/>
                <a:ea typeface="方正兰亭纤黑_GBK" panose="02000000000000000000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方正兰亭纤黑_GBK" panose="02000000000000000000" charset="-122"/>
                <a:ea typeface="方正兰亭纤黑_GBK" panose="02000000000000000000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方正兰亭纤黑_GBK" panose="02000000000000000000" charset="-122"/>
                <a:ea typeface="方正兰亭纤黑_GBK" panose="02000000000000000000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方正兰亭纤黑_GBK" panose="02000000000000000000" charset="-122"/>
                <a:ea typeface="方正兰亭纤黑_GBK" panose="02000000000000000000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方正兰亭纤黑_GBK" panose="02000000000000000000" charset="-122"/>
                <a:ea typeface="方正兰亭纤黑_GBK" panose="02000000000000000000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方正兰亭纤黑_GBK" panose="02000000000000000000" charset="-122"/>
                <a:ea typeface="方正兰亭纤黑_GBK" panose="02000000000000000000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方正兰亭纤黑_GBK" panose="02000000000000000000" charset="-122"/>
                <a:ea typeface="方正兰亭纤黑_GBK" panose="02000000000000000000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方正兰亭纤黑_GBK" panose="02000000000000000000" charset="-122"/>
                <a:ea typeface="方正兰亭纤黑_GBK" panose="02000000000000000000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方正兰亭纤黑_GBK" panose="02000000000000000000" charset="-122"/>
                <a:ea typeface="方正兰亭纤黑_GBK" panose="02000000000000000000" charset="-122"/>
              </a:defRPr>
            </a:lvl9pPr>
          </a:lstStyle>
          <a:p>
            <a:pPr algn="dist"/>
            <a:r>
              <a:rPr kumimoji="0" lang="en-US" altLang="zh-CN" sz="17250" dirty="0">
                <a:solidFill>
                  <a:srgbClr val="FF0000"/>
                </a:solidFill>
                <a:latin typeface="方正兰亭粗黑_GBK" panose="02000000000000000000" charset="-122"/>
                <a:ea typeface="方正兰亭超细黑简体" panose="02000000000000000000" pitchFamily="2" charset="-122"/>
              </a:rPr>
              <a:t>THANKS</a:t>
            </a:r>
            <a:endParaRPr kumimoji="0" lang="zh-CN" altLang="en-US" sz="10800" dirty="0">
              <a:solidFill>
                <a:srgbClr val="FF0000"/>
              </a:solidFill>
              <a:latin typeface="方正兰亭粗黑_GBK" panose="02000000000000000000" charset="-122"/>
              <a:ea typeface="方正兰亭超细黑简体" panose="02000000000000000000" pitchFamily="2" charset="-122"/>
            </a:endParaRPr>
          </a:p>
        </p:txBody>
      </p:sp>
      <p:sp>
        <p:nvSpPr>
          <p:cNvPr id="33802" name="文本框 20"/>
          <p:cNvSpPr txBox="1">
            <a:spLocks noChangeArrowheads="1"/>
          </p:cNvSpPr>
          <p:nvPr/>
        </p:nvSpPr>
        <p:spPr bwMode="auto">
          <a:xfrm>
            <a:off x="8609332" y="8291513"/>
            <a:ext cx="1069340" cy="411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方正兰亭纤黑_GBK" panose="02000000000000000000" charset="-122"/>
                <a:ea typeface="方正兰亭纤黑_GBK" panose="02000000000000000000" charset="-122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方正兰亭纤黑_GBK" panose="02000000000000000000" charset="-122"/>
                <a:ea typeface="方正兰亭纤黑_GBK" panose="02000000000000000000" charset="-122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方正兰亭纤黑_GBK" panose="02000000000000000000" charset="-122"/>
                <a:ea typeface="方正兰亭纤黑_GBK" panose="02000000000000000000" charset="-122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方正兰亭纤黑_GBK" panose="02000000000000000000" charset="-122"/>
                <a:ea typeface="方正兰亭纤黑_GBK" panose="02000000000000000000" charset="-122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方正兰亭纤黑_GBK" panose="02000000000000000000" charset="-122"/>
                <a:ea typeface="方正兰亭纤黑_GBK" panose="02000000000000000000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方正兰亭纤黑_GBK" panose="02000000000000000000" charset="-122"/>
                <a:ea typeface="方正兰亭纤黑_GBK" panose="02000000000000000000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方正兰亭纤黑_GBK" panose="02000000000000000000" charset="-122"/>
                <a:ea typeface="方正兰亭纤黑_GBK" panose="02000000000000000000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方正兰亭纤黑_GBK" panose="02000000000000000000" charset="-122"/>
                <a:ea typeface="方正兰亭纤黑_GBK" panose="02000000000000000000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方正兰亭纤黑_GBK" panose="02000000000000000000" charset="-122"/>
                <a:ea typeface="方正兰亭纤黑_GBK" panose="02000000000000000000" charset="-122"/>
              </a:defRPr>
            </a:lvl9pPr>
          </a:lstStyle>
          <a:p>
            <a:pPr algn="ctr"/>
            <a:r>
              <a:rPr kumimoji="0" lang="en-US" altLang="zh-CN" sz="2100">
                <a:solidFill>
                  <a:schemeClr val="bg1"/>
                </a:solidFill>
              </a:rPr>
              <a:t>2017.3</a:t>
            </a:r>
          </a:p>
        </p:txBody>
      </p:sp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130">
            <a:extLst>
              <a:ext uri="{FF2B5EF4-FFF2-40B4-BE49-F238E27FC236}">
                <a16:creationId xmlns:a16="http://schemas.microsoft.com/office/drawing/2014/main" id="{28DA71DC-0DCC-2F41-9A61-98C477FEB7C0}"/>
              </a:ext>
            </a:extLst>
          </p:cNvPr>
          <p:cNvSpPr/>
          <p:nvPr/>
        </p:nvSpPr>
        <p:spPr>
          <a:xfrm>
            <a:off x="6520486" y="4111968"/>
            <a:ext cx="4429898" cy="1031532"/>
          </a:xfrm>
          <a:prstGeom prst="rect">
            <a:avLst/>
          </a:prstGeom>
          <a:ln w="12700">
            <a:miter lim="400000"/>
          </a:ln>
        </p:spPr>
        <p:txBody>
          <a:bodyPr wrap="none" lIns="53578" tIns="53578" rIns="53578" bIns="53578" anchor="ctr">
            <a:spAutoFit/>
          </a:bodyPr>
          <a:lstStyle>
            <a:lvl1pPr algn="l">
              <a:defRPr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lvl1pPr>
          </a:lstStyle>
          <a:p>
            <a:r>
              <a:rPr lang="en-US" altLang="zh-CN" sz="6000" dirty="0">
                <a:solidFill>
                  <a:schemeClr val="tx1"/>
                </a:solidFill>
              </a:rPr>
              <a:t>1</a:t>
            </a:r>
            <a:r>
              <a:rPr lang="zh-CN" altLang="en-US" sz="6000" dirty="0">
                <a:solidFill>
                  <a:schemeClr val="tx1"/>
                </a:solidFill>
              </a:rPr>
              <a:t>、</a:t>
            </a:r>
            <a:r>
              <a:rPr sz="6000" dirty="0" err="1">
                <a:solidFill>
                  <a:schemeClr val="tx1"/>
                </a:solidFill>
              </a:rPr>
              <a:t>公司介绍</a:t>
            </a:r>
            <a:endParaRPr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/>
        </p:nvSpPr>
        <p:spPr>
          <a:xfrm>
            <a:off x="187424" y="471487"/>
            <a:ext cx="694482" cy="704057"/>
          </a:xfrm>
          <a:prstGeom prst="rect">
            <a:avLst/>
          </a:prstGeom>
          <a:ln w="12700">
            <a:miter lim="400000"/>
          </a:ln>
        </p:spPr>
        <p:txBody>
          <a:bodyPr wrap="none" lIns="53578" tIns="53578" rIns="53578" bIns="53578" anchor="ctr">
            <a:spAutoFit/>
          </a:bodyPr>
          <a:lstStyle>
            <a:lvl1pPr>
              <a:defRPr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lvl1pPr>
          </a:lstStyle>
          <a:p>
            <a:r>
              <a:t>#1</a:t>
            </a:r>
          </a:p>
        </p:txBody>
      </p:sp>
      <p:sp>
        <p:nvSpPr>
          <p:cNvPr id="31" name="Rectangle 4"/>
          <p:cNvSpPr txBox="1">
            <a:spLocks noChangeArrowheads="1"/>
          </p:cNvSpPr>
          <p:nvPr/>
        </p:nvSpPr>
        <p:spPr bwMode="auto">
          <a:xfrm>
            <a:off x="545542" y="1888598"/>
            <a:ext cx="15358487" cy="553994"/>
          </a:xfrm>
          <a:prstGeom prst="rect">
            <a:avLst/>
          </a:prstGeom>
          <a:noFill/>
          <a:ln>
            <a:noFill/>
          </a:ln>
        </p:spPr>
        <p:txBody>
          <a:bodyPr wrap="square" lIns="121917" tIns="60958" rIns="121917" bIns="60958">
            <a:spAutoFit/>
          </a:bodyPr>
          <a:lstStyle>
            <a:defPPr>
              <a:defRPr lang="zh-CN"/>
            </a:defPPr>
            <a:lvl1pPr>
              <a:defRPr kumimoji="1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  <a:lvl2pPr marL="742950" indent="-28575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2pPr>
            <a:lvl3pPr marL="40005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3pPr>
            <a:lvl4pPr marL="160020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4pPr>
            <a:lvl5pPr marL="205740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9pPr>
          </a:lstStyle>
          <a:p>
            <a:pPr algn="l"/>
            <a:r>
              <a:rPr lang="en-US" altLang="zh-CN" sz="2800" dirty="0">
                <a:solidFill>
                  <a:srgbClr val="34495E"/>
                </a:solidFill>
              </a:rPr>
              <a:t>XXX</a:t>
            </a:r>
            <a:r>
              <a:rPr lang="zh-CN" altLang="en-US" sz="2800" dirty="0">
                <a:solidFill>
                  <a:srgbClr val="34495E"/>
                </a:solidFill>
              </a:rPr>
              <a:t>公司基本概述：成立时间，发展历程，团队规模及分工，企业定位，商业模式，目标愿景</a:t>
            </a:r>
            <a:endParaRPr lang="zh-CN" altLang="en-US" sz="2800" dirty="0">
              <a:solidFill>
                <a:srgbClr val="34495E"/>
              </a:solidFill>
              <a:sym typeface="微软雅黑" panose="020B0503020204020204" charset="-122"/>
            </a:endParaRPr>
          </a:p>
        </p:txBody>
      </p:sp>
      <p:sp>
        <p:nvSpPr>
          <p:cNvPr id="32" name="Text Box 67">
            <a:extLst>
              <a:ext uri="{FF2B5EF4-FFF2-40B4-BE49-F238E27FC236}">
                <a16:creationId xmlns:a16="http://schemas.microsoft.com/office/drawing/2014/main" id="{F1FC6861-8239-2046-89B3-F54F042DFF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542" y="473379"/>
            <a:ext cx="614917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4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XX</a:t>
            </a:r>
            <a:r>
              <a:rPr lang="zh-CN" altLang="en-US" sz="4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公司基本介绍</a:t>
            </a:r>
            <a:endParaRPr lang="zh-CN" altLang="en-US" sz="48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605860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ldLvl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/>
        </p:nvSpPr>
        <p:spPr>
          <a:xfrm>
            <a:off x="187424" y="471487"/>
            <a:ext cx="694482" cy="704057"/>
          </a:xfrm>
          <a:prstGeom prst="rect">
            <a:avLst/>
          </a:prstGeom>
          <a:ln w="12700">
            <a:miter lim="400000"/>
          </a:ln>
        </p:spPr>
        <p:txBody>
          <a:bodyPr wrap="none" lIns="53578" tIns="53578" rIns="53578" bIns="53578" anchor="ctr">
            <a:spAutoFit/>
          </a:bodyPr>
          <a:lstStyle>
            <a:lvl1pPr>
              <a:defRPr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lvl1pPr>
          </a:lstStyle>
          <a:p>
            <a:r>
              <a:t>#1</a:t>
            </a:r>
          </a:p>
        </p:txBody>
      </p:sp>
      <p:sp>
        <p:nvSpPr>
          <p:cNvPr id="32" name="Text Box 67">
            <a:extLst>
              <a:ext uri="{FF2B5EF4-FFF2-40B4-BE49-F238E27FC236}">
                <a16:creationId xmlns:a16="http://schemas.microsoft.com/office/drawing/2014/main" id="{F1FC6861-8239-2046-89B3-F54F042DFF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542" y="473379"/>
            <a:ext cx="614917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4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XX</a:t>
            </a:r>
            <a:r>
              <a:rPr lang="zh-CN" altLang="en-US" sz="4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公司基本介绍</a:t>
            </a:r>
            <a:endParaRPr lang="zh-CN" altLang="en-US" sz="48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3" name="Rectangle 4">
            <a:extLst>
              <a:ext uri="{FF2B5EF4-FFF2-40B4-BE49-F238E27FC236}">
                <a16:creationId xmlns:a16="http://schemas.microsoft.com/office/drawing/2014/main" id="{3B5D523E-787B-5640-A81D-2838C5022E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136" y="1998112"/>
            <a:ext cx="16415250" cy="553994"/>
          </a:xfrm>
          <a:prstGeom prst="rect">
            <a:avLst/>
          </a:prstGeom>
          <a:noFill/>
          <a:ln>
            <a:noFill/>
          </a:ln>
        </p:spPr>
        <p:txBody>
          <a:bodyPr wrap="square" lIns="121917" tIns="60958" rIns="121917" bIns="60958">
            <a:spAutoFit/>
          </a:bodyPr>
          <a:lstStyle>
            <a:defPPr>
              <a:defRPr lang="zh-CN"/>
            </a:defPPr>
            <a:lvl1pPr>
              <a:defRPr kumimoji="1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  <a:lvl2pPr marL="742950" indent="-28575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2pPr>
            <a:lvl3pPr marL="40005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3pPr>
            <a:lvl4pPr marL="160020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4pPr>
            <a:lvl5pPr marL="205740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9pPr>
          </a:lstStyle>
          <a:p>
            <a:pPr algn="l"/>
            <a:r>
              <a:rPr lang="en-US" altLang="zh-CN" sz="2800" dirty="0">
                <a:solidFill>
                  <a:srgbClr val="34495E"/>
                </a:solidFill>
              </a:rPr>
              <a:t>XXX</a:t>
            </a:r>
            <a:r>
              <a:rPr lang="zh-CN" altLang="en-US" sz="2800" dirty="0">
                <a:solidFill>
                  <a:srgbClr val="34495E"/>
                </a:solidFill>
              </a:rPr>
              <a:t>公司业务信息：市场地位，客户资源（当前服务客户数和重点客户，客户服务方案），增长趋势</a:t>
            </a:r>
            <a:endParaRPr lang="zh-CN" altLang="en-US" sz="2800" dirty="0">
              <a:solidFill>
                <a:srgbClr val="34495E"/>
              </a:solidFill>
              <a:sym typeface="微软雅黑" panose="020B050302020402020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914871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ldLvl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/>
        </p:nvSpPr>
        <p:spPr>
          <a:xfrm>
            <a:off x="187424" y="471487"/>
            <a:ext cx="694482" cy="704057"/>
          </a:xfrm>
          <a:prstGeom prst="rect">
            <a:avLst/>
          </a:prstGeom>
          <a:ln w="12700">
            <a:miter lim="400000"/>
          </a:ln>
        </p:spPr>
        <p:txBody>
          <a:bodyPr wrap="none" lIns="53578" tIns="53578" rIns="53578" bIns="53578" anchor="ctr">
            <a:spAutoFit/>
          </a:bodyPr>
          <a:lstStyle>
            <a:lvl1pPr>
              <a:defRPr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lvl1pPr>
          </a:lstStyle>
          <a:p>
            <a:r>
              <a:t>#1</a:t>
            </a:r>
          </a:p>
        </p:txBody>
      </p:sp>
      <p:sp>
        <p:nvSpPr>
          <p:cNvPr id="31" name="Rectangle 4"/>
          <p:cNvSpPr txBox="1">
            <a:spLocks noChangeArrowheads="1"/>
          </p:cNvSpPr>
          <p:nvPr/>
        </p:nvSpPr>
        <p:spPr bwMode="auto">
          <a:xfrm>
            <a:off x="550136" y="2443769"/>
            <a:ext cx="12289155" cy="553994"/>
          </a:xfrm>
          <a:prstGeom prst="rect">
            <a:avLst/>
          </a:prstGeom>
          <a:noFill/>
          <a:ln>
            <a:noFill/>
          </a:ln>
        </p:spPr>
        <p:txBody>
          <a:bodyPr wrap="square" lIns="121917" tIns="60958" rIns="121917" bIns="60958">
            <a:spAutoFit/>
          </a:bodyPr>
          <a:lstStyle>
            <a:defPPr>
              <a:defRPr lang="zh-CN"/>
            </a:defPPr>
            <a:lvl1pPr>
              <a:defRPr kumimoji="1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  <a:lvl2pPr marL="742950" indent="-28575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2pPr>
            <a:lvl3pPr marL="40005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3pPr>
            <a:lvl4pPr marL="160020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4pPr>
            <a:lvl5pPr marL="205740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9pPr>
          </a:lstStyle>
          <a:p>
            <a:pPr algn="l"/>
            <a:r>
              <a:rPr lang="en-US" altLang="zh-CN" sz="2800" dirty="0">
                <a:solidFill>
                  <a:srgbClr val="34495E"/>
                </a:solidFill>
              </a:rPr>
              <a:t>XXX</a:t>
            </a:r>
            <a:r>
              <a:rPr lang="zh-CN" altLang="en-US" sz="2800" dirty="0">
                <a:solidFill>
                  <a:srgbClr val="34495E"/>
                </a:solidFill>
              </a:rPr>
              <a:t>公司主营业务：</a:t>
            </a:r>
            <a:endParaRPr lang="zh-CN" altLang="en-US" sz="2800" dirty="0">
              <a:solidFill>
                <a:srgbClr val="34495E"/>
              </a:solidFill>
              <a:sym typeface="微软雅黑" panose="020B0503020204020204" charset="-122"/>
            </a:endParaRPr>
          </a:p>
        </p:txBody>
      </p:sp>
      <p:sp>
        <p:nvSpPr>
          <p:cNvPr id="32" name="Text Box 67">
            <a:extLst>
              <a:ext uri="{FF2B5EF4-FFF2-40B4-BE49-F238E27FC236}">
                <a16:creationId xmlns:a16="http://schemas.microsoft.com/office/drawing/2014/main" id="{F1FC6861-8239-2046-89B3-F54F042DFF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542" y="473379"/>
            <a:ext cx="614917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4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XX</a:t>
            </a:r>
            <a:r>
              <a:rPr lang="zh-CN" altLang="en-US" sz="4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公司业务合作方案</a:t>
            </a:r>
            <a:endParaRPr lang="zh-CN" altLang="en-US" sz="48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3" name="Rectangle 4">
            <a:extLst>
              <a:ext uri="{FF2B5EF4-FFF2-40B4-BE49-F238E27FC236}">
                <a16:creationId xmlns:a16="http://schemas.microsoft.com/office/drawing/2014/main" id="{3B5D523E-787B-5640-A81D-2838C5022E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136" y="5606727"/>
            <a:ext cx="12289155" cy="553994"/>
          </a:xfrm>
          <a:prstGeom prst="rect">
            <a:avLst/>
          </a:prstGeom>
          <a:noFill/>
          <a:ln>
            <a:noFill/>
          </a:ln>
        </p:spPr>
        <p:txBody>
          <a:bodyPr wrap="square" lIns="121917" tIns="60958" rIns="121917" bIns="60958">
            <a:spAutoFit/>
          </a:bodyPr>
          <a:lstStyle>
            <a:defPPr>
              <a:defRPr lang="zh-CN"/>
            </a:defPPr>
            <a:lvl1pPr>
              <a:defRPr kumimoji="1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  <a:lvl2pPr marL="742950" indent="-28575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2pPr>
            <a:lvl3pPr marL="40005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3pPr>
            <a:lvl4pPr marL="160020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4pPr>
            <a:lvl5pPr marL="205740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9pPr>
          </a:lstStyle>
          <a:p>
            <a:pPr algn="l"/>
            <a:r>
              <a:rPr lang="en-US" altLang="zh-CN" sz="2800" dirty="0">
                <a:solidFill>
                  <a:srgbClr val="34495E"/>
                </a:solidFill>
              </a:rPr>
              <a:t>XXX</a:t>
            </a:r>
            <a:r>
              <a:rPr lang="zh-CN" altLang="en-US" sz="2800" dirty="0">
                <a:solidFill>
                  <a:srgbClr val="34495E"/>
                </a:solidFill>
              </a:rPr>
              <a:t>公司电商服务方案：</a:t>
            </a:r>
            <a:endParaRPr lang="zh-CN" altLang="en-US" sz="2800" dirty="0">
              <a:solidFill>
                <a:srgbClr val="34495E"/>
              </a:solidFill>
              <a:sym typeface="微软雅黑" panose="020B050302020402020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284202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ldLvl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130">
            <a:extLst>
              <a:ext uri="{FF2B5EF4-FFF2-40B4-BE49-F238E27FC236}">
                <a16:creationId xmlns:a16="http://schemas.microsoft.com/office/drawing/2014/main" id="{28DA71DC-0DCC-2F41-9A61-98C477FEB7C0}"/>
              </a:ext>
            </a:extLst>
          </p:cNvPr>
          <p:cNvSpPr/>
          <p:nvPr/>
        </p:nvSpPr>
        <p:spPr>
          <a:xfrm>
            <a:off x="4691686" y="4405883"/>
            <a:ext cx="8277105" cy="1031532"/>
          </a:xfrm>
          <a:prstGeom prst="rect">
            <a:avLst/>
          </a:prstGeom>
          <a:ln w="12700">
            <a:miter lim="400000"/>
          </a:ln>
        </p:spPr>
        <p:txBody>
          <a:bodyPr wrap="none" lIns="53578" tIns="53578" rIns="53578" bIns="53578" anchor="ctr">
            <a:spAutoFit/>
          </a:bodyPr>
          <a:lstStyle>
            <a:lvl1pPr algn="l">
              <a:defRPr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lvl1pPr>
          </a:lstStyle>
          <a:p>
            <a:r>
              <a:rPr lang="en-US" altLang="zh-CN" sz="6000" dirty="0">
                <a:solidFill>
                  <a:schemeClr val="tx1"/>
                </a:solidFill>
              </a:rPr>
              <a:t>2</a:t>
            </a:r>
            <a:r>
              <a:rPr lang="zh-CN" altLang="en-US" sz="6000" dirty="0">
                <a:solidFill>
                  <a:schemeClr val="tx1"/>
                </a:solidFill>
              </a:rPr>
              <a:t>、客户需求和业务痛点</a:t>
            </a:r>
            <a:endParaRPr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893252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/>
        </p:nvSpPr>
        <p:spPr>
          <a:xfrm>
            <a:off x="187424" y="471487"/>
            <a:ext cx="694482" cy="704057"/>
          </a:xfrm>
          <a:prstGeom prst="rect">
            <a:avLst/>
          </a:prstGeom>
          <a:ln w="12700">
            <a:miter lim="400000"/>
          </a:ln>
        </p:spPr>
        <p:txBody>
          <a:bodyPr wrap="none" lIns="53578" tIns="53578" rIns="53578" bIns="53578" anchor="ctr">
            <a:spAutoFit/>
          </a:bodyPr>
          <a:lstStyle>
            <a:lvl1pPr>
              <a:defRPr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lvl1pPr>
          </a:lstStyle>
          <a:p>
            <a:r>
              <a:t>#1</a:t>
            </a:r>
          </a:p>
        </p:txBody>
      </p:sp>
      <p:sp>
        <p:nvSpPr>
          <p:cNvPr id="31" name="Rectangle 4"/>
          <p:cNvSpPr txBox="1">
            <a:spLocks noChangeArrowheads="1"/>
          </p:cNvSpPr>
          <p:nvPr/>
        </p:nvSpPr>
        <p:spPr bwMode="auto">
          <a:xfrm>
            <a:off x="550136" y="2443769"/>
            <a:ext cx="12289155" cy="553994"/>
          </a:xfrm>
          <a:prstGeom prst="rect">
            <a:avLst/>
          </a:prstGeom>
          <a:noFill/>
          <a:ln>
            <a:noFill/>
          </a:ln>
        </p:spPr>
        <p:txBody>
          <a:bodyPr wrap="square" lIns="121917" tIns="60958" rIns="121917" bIns="60958">
            <a:spAutoFit/>
          </a:bodyPr>
          <a:lstStyle>
            <a:defPPr>
              <a:defRPr lang="zh-CN"/>
            </a:defPPr>
            <a:lvl1pPr>
              <a:defRPr kumimoji="1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  <a:lvl2pPr marL="742950" indent="-28575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2pPr>
            <a:lvl3pPr marL="40005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3pPr>
            <a:lvl4pPr marL="160020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4pPr>
            <a:lvl5pPr marL="205740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9pPr>
          </a:lstStyle>
          <a:p>
            <a:pPr algn="l"/>
            <a:r>
              <a:rPr lang="en-US" altLang="zh-CN" sz="2800" dirty="0">
                <a:solidFill>
                  <a:srgbClr val="34495E"/>
                </a:solidFill>
              </a:rPr>
              <a:t>XX</a:t>
            </a:r>
            <a:r>
              <a:rPr lang="zh-CN" altLang="en-US" sz="2800" dirty="0">
                <a:solidFill>
                  <a:srgbClr val="34495E"/>
                </a:solidFill>
              </a:rPr>
              <a:t>方案针对的客户业务痛点：</a:t>
            </a:r>
            <a:endParaRPr lang="zh-CN" altLang="en-US" sz="2800" dirty="0">
              <a:solidFill>
                <a:srgbClr val="34495E"/>
              </a:solidFill>
              <a:sym typeface="微软雅黑" panose="020B0503020204020204" charset="-122"/>
            </a:endParaRPr>
          </a:p>
        </p:txBody>
      </p:sp>
      <p:sp>
        <p:nvSpPr>
          <p:cNvPr id="32" name="Text Box 67">
            <a:extLst>
              <a:ext uri="{FF2B5EF4-FFF2-40B4-BE49-F238E27FC236}">
                <a16:creationId xmlns:a16="http://schemas.microsoft.com/office/drawing/2014/main" id="{F1FC6861-8239-2046-89B3-F54F042DFF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542" y="473379"/>
            <a:ext cx="934957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4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XX</a:t>
            </a:r>
            <a:r>
              <a:rPr lang="zh-CN" altLang="en-US" sz="4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公司业务方案解决的客户问题</a:t>
            </a:r>
            <a:endParaRPr lang="zh-CN" altLang="en-US" sz="48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533464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ldLvl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/>
        </p:nvSpPr>
        <p:spPr>
          <a:xfrm>
            <a:off x="187424" y="471487"/>
            <a:ext cx="694482" cy="704057"/>
          </a:xfrm>
          <a:prstGeom prst="rect">
            <a:avLst/>
          </a:prstGeom>
          <a:ln w="12700">
            <a:miter lim="400000"/>
          </a:ln>
        </p:spPr>
        <p:txBody>
          <a:bodyPr wrap="none" lIns="53578" tIns="53578" rIns="53578" bIns="53578" anchor="ctr">
            <a:spAutoFit/>
          </a:bodyPr>
          <a:lstStyle>
            <a:lvl1pPr>
              <a:defRPr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lvl1pPr>
          </a:lstStyle>
          <a:p>
            <a:r>
              <a:t>#1</a:t>
            </a:r>
          </a:p>
        </p:txBody>
      </p:sp>
      <p:sp>
        <p:nvSpPr>
          <p:cNvPr id="31" name="Rectangle 4"/>
          <p:cNvSpPr txBox="1">
            <a:spLocks noChangeArrowheads="1"/>
          </p:cNvSpPr>
          <p:nvPr/>
        </p:nvSpPr>
        <p:spPr bwMode="auto">
          <a:xfrm>
            <a:off x="550136" y="2443769"/>
            <a:ext cx="12289155" cy="553994"/>
          </a:xfrm>
          <a:prstGeom prst="rect">
            <a:avLst/>
          </a:prstGeom>
          <a:noFill/>
          <a:ln>
            <a:noFill/>
          </a:ln>
        </p:spPr>
        <p:txBody>
          <a:bodyPr wrap="square" lIns="121917" tIns="60958" rIns="121917" bIns="60958">
            <a:spAutoFit/>
          </a:bodyPr>
          <a:lstStyle>
            <a:defPPr>
              <a:defRPr lang="zh-CN"/>
            </a:defPPr>
            <a:lvl1pPr>
              <a:defRPr kumimoji="1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  <a:lvl2pPr marL="742950" indent="-28575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2pPr>
            <a:lvl3pPr marL="40005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3pPr>
            <a:lvl4pPr marL="160020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4pPr>
            <a:lvl5pPr marL="2057400" indent="-228600"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latin typeface="Verdana" panose="020B0604030504040204" charset="0"/>
                <a:ea typeface="微软雅黑" panose="020B0503020204020204" charset="-122"/>
                <a:cs typeface="微软雅黑" panose="020B0503020204020204" charset="-122"/>
              </a:defRPr>
            </a:lvl9pPr>
          </a:lstStyle>
          <a:p>
            <a:pPr algn="l"/>
            <a:r>
              <a:rPr lang="en-US" altLang="zh-CN" sz="2800" dirty="0">
                <a:solidFill>
                  <a:srgbClr val="34495E"/>
                </a:solidFill>
              </a:rPr>
              <a:t>XX</a:t>
            </a:r>
            <a:r>
              <a:rPr lang="zh-CN" altLang="en-US" sz="2800" dirty="0">
                <a:solidFill>
                  <a:srgbClr val="34495E"/>
                </a:solidFill>
              </a:rPr>
              <a:t>方案针对的客户服务场景：</a:t>
            </a:r>
            <a:endParaRPr lang="zh-CN" altLang="en-US" sz="2800" dirty="0">
              <a:solidFill>
                <a:srgbClr val="34495E"/>
              </a:solidFill>
              <a:sym typeface="微软雅黑" panose="020B0503020204020204" charset="-122"/>
            </a:endParaRPr>
          </a:p>
        </p:txBody>
      </p:sp>
      <p:sp>
        <p:nvSpPr>
          <p:cNvPr id="32" name="Text Box 67">
            <a:extLst>
              <a:ext uri="{FF2B5EF4-FFF2-40B4-BE49-F238E27FC236}">
                <a16:creationId xmlns:a16="http://schemas.microsoft.com/office/drawing/2014/main" id="{F1FC6861-8239-2046-89B3-F54F042DFF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542" y="473379"/>
            <a:ext cx="934957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4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XX</a:t>
            </a:r>
            <a:r>
              <a:rPr lang="zh-CN" altLang="en-US" sz="4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公司业务方案解决的客户问题</a:t>
            </a:r>
            <a:endParaRPr lang="zh-CN" altLang="en-US" sz="48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260191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ldLvl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3578" tIns="53578" rIns="53578" bIns="53578" numCol="1" spcCol="38100" rtlCol="0" anchor="ctr">
        <a:spAutoFit/>
      </a:bodyPr>
      <a:lstStyle>
        <a:defPPr marL="0" marR="0" indent="0" algn="ctr" defTabSz="61595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</a:spPr>
      <a:bodyPr rot="0" spcFirstLastPara="1" vertOverflow="overflow" horzOverflow="overflow" vert="horz" wrap="square" lIns="53578" tIns="53578" rIns="53578" bIns="53578" numCol="1" spcCol="38100" rtlCol="0" anchor="ctr">
        <a:spAutoFit/>
      </a:bodyPr>
      <a:lstStyle>
        <a:defPPr marL="0" marR="0" indent="0" algn="ctr" defTabSz="61595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3578" tIns="53578" rIns="53578" bIns="53578" numCol="1" spcCol="38100" rtlCol="0" anchor="ctr">
        <a:spAutoFit/>
      </a:bodyPr>
      <a:lstStyle>
        <a:defPPr marL="0" marR="0" indent="0" algn="ctr" defTabSz="61595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</a:spPr>
      <a:bodyPr rot="0" spcFirstLastPara="1" vertOverflow="overflow" horzOverflow="overflow" vert="horz" wrap="square" lIns="53578" tIns="53578" rIns="53578" bIns="53578" numCol="1" spcCol="38100" rtlCol="0" anchor="ctr">
        <a:spAutoFit/>
      </a:bodyPr>
      <a:lstStyle>
        <a:defPPr marL="0" marR="0" indent="0" algn="ctr" defTabSz="61595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637</Words>
  <Application>Microsoft Macintosh PowerPoint</Application>
  <PresentationFormat>自定义</PresentationFormat>
  <Paragraphs>91</Paragraphs>
  <Slides>23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1" baseType="lpstr">
      <vt:lpstr>方正兰亭粗黑_GBK</vt:lpstr>
      <vt:lpstr>方正兰亭纤黑_GBK</vt:lpstr>
      <vt:lpstr>微软雅黑</vt:lpstr>
      <vt:lpstr>Calibri</vt:lpstr>
      <vt:lpstr>Helvetica</vt:lpstr>
      <vt:lpstr>Helvetica Light</vt:lpstr>
      <vt:lpstr>Helvetica Neue</vt:lpstr>
      <vt:lpstr>White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余尧</cp:lastModifiedBy>
  <cp:revision>146</cp:revision>
  <dcterms:created xsi:type="dcterms:W3CDTF">2017-03-16T06:47:00Z</dcterms:created>
  <dcterms:modified xsi:type="dcterms:W3CDTF">2021-01-19T16:04:46Z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2052-10.1.0.6260</vt:lpwstr>
  </property>
</Properties>
</file>